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Lst>
  <p:sldSz cy="5143500" cx="9144000"/>
  <p:notesSz cx="6858000" cy="9144000"/>
  <p:embeddedFontLst>
    <p:embeddedFont>
      <p:font typeface="Economica"/>
      <p:regular r:id="rId75"/>
      <p:bold r:id="rId76"/>
      <p:italic r:id="rId77"/>
      <p:boldItalic r:id="rId78"/>
    </p:embeddedFont>
    <p:embeddedFont>
      <p:font typeface="Roboto"/>
      <p:regular r:id="rId79"/>
      <p:bold r:id="rId80"/>
      <p:italic r:id="rId81"/>
      <p:boldItalic r:id="rId82"/>
    </p:embeddedFont>
    <p:embeddedFont>
      <p:font typeface="Open Sans"/>
      <p:regular r:id="rId83"/>
      <p:bold r:id="rId84"/>
      <p:italic r:id="rId85"/>
      <p:boldItalic r:id="rId8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os="2880">
          <p15:clr>
            <a:srgbClr val="9AA0A6"/>
          </p15:clr>
        </p15:guide>
        <p15:guide id="2" orient="horz" pos="594">
          <p15:clr>
            <a:srgbClr val="9AA0A6"/>
          </p15:clr>
        </p15:guide>
        <p15:guide id="3" orient="horz" pos="1864">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2880"/>
        <p:guide pos="594" orient="horz"/>
        <p:guide pos="1864"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84" Type="http://schemas.openxmlformats.org/officeDocument/2006/relationships/font" Target="fonts/OpenSans-bold.fntdata"/><Relationship Id="rId83" Type="http://schemas.openxmlformats.org/officeDocument/2006/relationships/font" Target="fonts/OpenSans-regular.fntdata"/><Relationship Id="rId42" Type="http://schemas.openxmlformats.org/officeDocument/2006/relationships/slide" Target="slides/slide37.xml"/><Relationship Id="rId86" Type="http://schemas.openxmlformats.org/officeDocument/2006/relationships/font" Target="fonts/OpenSans-boldItalic.fntdata"/><Relationship Id="rId41" Type="http://schemas.openxmlformats.org/officeDocument/2006/relationships/slide" Target="slides/slide36.xml"/><Relationship Id="rId85" Type="http://schemas.openxmlformats.org/officeDocument/2006/relationships/font" Target="fonts/OpenSans-italic.fntdata"/><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80" Type="http://schemas.openxmlformats.org/officeDocument/2006/relationships/font" Target="fonts/Roboto-bold.fntdata"/><Relationship Id="rId82" Type="http://schemas.openxmlformats.org/officeDocument/2006/relationships/font" Target="fonts/Roboto-boldItalic.fntdata"/><Relationship Id="rId81" Type="http://schemas.openxmlformats.org/officeDocument/2006/relationships/font" Target="fonts/Roboto-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31" Type="http://schemas.openxmlformats.org/officeDocument/2006/relationships/slide" Target="slides/slide26.xml"/><Relationship Id="rId75" Type="http://schemas.openxmlformats.org/officeDocument/2006/relationships/font" Target="fonts/Economica-regular.fntdata"/><Relationship Id="rId30" Type="http://schemas.openxmlformats.org/officeDocument/2006/relationships/slide" Target="slides/slide25.xml"/><Relationship Id="rId74" Type="http://schemas.openxmlformats.org/officeDocument/2006/relationships/slide" Target="slides/slide69.xml"/><Relationship Id="rId33" Type="http://schemas.openxmlformats.org/officeDocument/2006/relationships/slide" Target="slides/slide28.xml"/><Relationship Id="rId77" Type="http://schemas.openxmlformats.org/officeDocument/2006/relationships/font" Target="fonts/Economica-italic.fntdata"/><Relationship Id="rId32" Type="http://schemas.openxmlformats.org/officeDocument/2006/relationships/slide" Target="slides/slide27.xml"/><Relationship Id="rId76" Type="http://schemas.openxmlformats.org/officeDocument/2006/relationships/font" Target="fonts/Economica-bold.fntdata"/><Relationship Id="rId35" Type="http://schemas.openxmlformats.org/officeDocument/2006/relationships/slide" Target="slides/slide30.xml"/><Relationship Id="rId79" Type="http://schemas.openxmlformats.org/officeDocument/2006/relationships/font" Target="fonts/Roboto-regular.fntdata"/><Relationship Id="rId34" Type="http://schemas.openxmlformats.org/officeDocument/2006/relationships/slide" Target="slides/slide29.xml"/><Relationship Id="rId78" Type="http://schemas.openxmlformats.org/officeDocument/2006/relationships/font" Target="fonts/Economica-boldItalic.fntdata"/><Relationship Id="rId71" Type="http://schemas.openxmlformats.org/officeDocument/2006/relationships/slide" Target="slides/slide66.xml"/><Relationship Id="rId70" Type="http://schemas.openxmlformats.org/officeDocument/2006/relationships/slide" Target="slides/slide65.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slide" Target="slides/slide61.xml"/><Relationship Id="rId21" Type="http://schemas.openxmlformats.org/officeDocument/2006/relationships/slide" Target="slides/slide16.xml"/><Relationship Id="rId65" Type="http://schemas.openxmlformats.org/officeDocument/2006/relationships/slide" Target="slides/slide60.xml"/><Relationship Id="rId24" Type="http://schemas.openxmlformats.org/officeDocument/2006/relationships/slide" Target="slides/slide19.xml"/><Relationship Id="rId68" Type="http://schemas.openxmlformats.org/officeDocument/2006/relationships/slide" Target="slides/slide63.xml"/><Relationship Id="rId23" Type="http://schemas.openxmlformats.org/officeDocument/2006/relationships/slide" Target="slides/slide18.xml"/><Relationship Id="rId67" Type="http://schemas.openxmlformats.org/officeDocument/2006/relationships/slide" Target="slides/slide62.xml"/><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slide" Target="slides/slide64.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universoformulas.com/estadistica/descriptiva/asimetria-curtosis/" TargetMode="Externa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 name="Shape 58"/>
        <p:cNvGrpSpPr/>
        <p:nvPr/>
      </p:nvGrpSpPr>
      <p:grpSpPr>
        <a:xfrm>
          <a:off x="0" y="0"/>
          <a:ext cx="0" cy="0"/>
          <a:chOff x="0" y="0"/>
          <a:chExt cx="0" cy="0"/>
        </a:xfrm>
      </p:grpSpPr>
      <p:sp>
        <p:nvSpPr>
          <p:cNvPr id="59" name="Google Shape;59;g35b3e93b24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g35b3e93b24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Toda la parte de visualizaciones de la materia está centrada alrededor de qué conceptos de estadística y probabilidad se benefician de visualizaciones y cómo comunicarlos adecuadamente.</a:t>
            </a:r>
            <a:endParaRPr/>
          </a:p>
          <a:p>
            <a:pPr indent="0" lvl="0" marL="0" rtl="0" algn="l">
              <a:spcBef>
                <a:spcPts val="0"/>
              </a:spcBef>
              <a:spcAft>
                <a:spcPts val="0"/>
              </a:spcAft>
              <a:buNone/>
            </a:pPr>
            <a:r>
              <a:t/>
            </a:r>
            <a:endParaRPr/>
          </a:p>
          <a:p>
            <a:pPr indent="0" lvl="0" marL="0" rtl="0" algn="l">
              <a:spcBef>
                <a:spcPts val="0"/>
              </a:spcBef>
              <a:spcAft>
                <a:spcPts val="0"/>
              </a:spcAft>
              <a:buNone/>
            </a:pPr>
            <a:r>
              <a:rPr lang="es"/>
              <a:t>Pallete http://paletton.com/#uid=71Z0u0kketqasL5fO-fowqrrFla</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8" name="Shape 128"/>
        <p:cNvGrpSpPr/>
        <p:nvPr/>
      </p:nvGrpSpPr>
      <p:grpSpPr>
        <a:xfrm>
          <a:off x="0" y="0"/>
          <a:ext cx="0" cy="0"/>
          <a:chOff x="0" y="0"/>
          <a:chExt cx="0" cy="0"/>
        </a:xfrm>
      </p:grpSpPr>
      <p:sp>
        <p:nvSpPr>
          <p:cNvPr id="129" name="Google Shape;129;g7fb93d0773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7fb93d0773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En un mismo experimento o análisis podemos tomar en cuenta varios aspectos o medidas relevantes, cuando estos aspectos están relacionados o son independientes entre si.</a:t>
            </a:r>
            <a:endParaRPr/>
          </a:p>
          <a:p>
            <a:pPr indent="0" lvl="0" marL="0" rtl="0" algn="l">
              <a:spcBef>
                <a:spcPts val="0"/>
              </a:spcBef>
              <a:spcAft>
                <a:spcPts val="0"/>
              </a:spcAft>
              <a:buNone/>
            </a:pPr>
            <a:r>
              <a:t/>
            </a:r>
            <a:endParaRPr/>
          </a:p>
          <a:p>
            <a:pPr indent="0" lvl="0" marL="0" rtl="0" algn="l">
              <a:spcBef>
                <a:spcPts val="0"/>
              </a:spcBef>
              <a:spcAft>
                <a:spcPts val="0"/>
              </a:spcAft>
              <a:buNone/>
            </a:pPr>
            <a:r>
              <a:rPr lang="es"/>
              <a:t>Diremos que do o más variables son independientes si su porbabilidad o densidad conjunta es el producto de las marginales. o bien, para variables discretas principalmente, cuando la probabilidad de la intersección es el producto de las probabilidades.</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 name="Shape 136"/>
        <p:cNvGrpSpPr/>
        <p:nvPr/>
      </p:nvGrpSpPr>
      <p:grpSpPr>
        <a:xfrm>
          <a:off x="0" y="0"/>
          <a:ext cx="0" cy="0"/>
          <a:chOff x="0" y="0"/>
          <a:chExt cx="0" cy="0"/>
        </a:xfrm>
      </p:grpSpPr>
      <p:sp>
        <p:nvSpPr>
          <p:cNvPr id="137" name="Google Shape;137;g74a333115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74a333115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En un mismo experimento o análisis podemos tomar en cuenta varios aspectos o medidas relevantes, cómo consideramos esa situación en la teoría?</a:t>
            </a:r>
            <a:endParaRPr/>
          </a:p>
          <a:p>
            <a:pPr indent="0" lvl="0" marL="0" rtl="0" algn="l">
              <a:spcBef>
                <a:spcPts val="0"/>
              </a:spcBef>
              <a:spcAft>
                <a:spcPts val="0"/>
              </a:spcAft>
              <a:buNone/>
            </a:pPr>
            <a:r>
              <a:rPr lang="es"/>
              <a:t>Esta definición es extensible a más variables y pueden considerarse, en conjunto, tipos diferentes a la vez.</a:t>
            </a:r>
            <a:endParaRPr/>
          </a:p>
          <a:p>
            <a:pPr indent="0" lvl="0" marL="0" rtl="0" algn="l">
              <a:spcBef>
                <a:spcPts val="0"/>
              </a:spcBef>
              <a:spcAft>
                <a:spcPts val="0"/>
              </a:spcAft>
              <a:buNone/>
            </a:pPr>
            <a:r>
              <a:t/>
            </a:r>
            <a:endParaRPr/>
          </a:p>
          <a:p>
            <a:pPr indent="0" lvl="0" marL="0" rtl="0" algn="l">
              <a:spcBef>
                <a:spcPts val="0"/>
              </a:spcBef>
              <a:spcAft>
                <a:spcPts val="0"/>
              </a:spcAft>
              <a:buNone/>
            </a:pPr>
            <a:r>
              <a:rPr lang="es"/>
              <a:t>Notación: la coma significa intersección P(X=x,Y=y)=P((X=x)∩(Y=y)).</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5" name="Shape 145"/>
        <p:cNvGrpSpPr/>
        <p:nvPr/>
      </p:nvGrpSpPr>
      <p:grpSpPr>
        <a:xfrm>
          <a:off x="0" y="0"/>
          <a:ext cx="0" cy="0"/>
          <a:chOff x="0" y="0"/>
          <a:chExt cx="0" cy="0"/>
        </a:xfrm>
      </p:grpSpPr>
      <p:sp>
        <p:nvSpPr>
          <p:cNvPr id="146" name="Google Shape;146;g8741c4d47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8741c4d47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7" name="Shape 157"/>
        <p:cNvGrpSpPr/>
        <p:nvPr/>
      </p:nvGrpSpPr>
      <p:grpSpPr>
        <a:xfrm>
          <a:off x="0" y="0"/>
          <a:ext cx="0" cy="0"/>
          <a:chOff x="0" y="0"/>
          <a:chExt cx="0" cy="0"/>
        </a:xfrm>
      </p:grpSpPr>
      <p:sp>
        <p:nvSpPr>
          <p:cNvPr id="158" name="Google Shape;158;g7fc18e2f0b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7fc18e2f0b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0" name="Shape 170"/>
        <p:cNvGrpSpPr/>
        <p:nvPr/>
      </p:nvGrpSpPr>
      <p:grpSpPr>
        <a:xfrm>
          <a:off x="0" y="0"/>
          <a:ext cx="0" cy="0"/>
          <a:chOff x="0" y="0"/>
          <a:chExt cx="0" cy="0"/>
        </a:xfrm>
      </p:grpSpPr>
      <p:sp>
        <p:nvSpPr>
          <p:cNvPr id="171" name="Google Shape;171;g7fb93d0773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7fb93d0773_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6" name="Shape 176"/>
        <p:cNvGrpSpPr/>
        <p:nvPr/>
      </p:nvGrpSpPr>
      <p:grpSpPr>
        <a:xfrm>
          <a:off x="0" y="0"/>
          <a:ext cx="0" cy="0"/>
          <a:chOff x="0" y="0"/>
          <a:chExt cx="0" cy="0"/>
        </a:xfrm>
      </p:grpSpPr>
      <p:sp>
        <p:nvSpPr>
          <p:cNvPr id="177" name="Google Shape;177;g8741c4d47f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8741c4d47f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2" name="Shape 182"/>
        <p:cNvGrpSpPr/>
        <p:nvPr/>
      </p:nvGrpSpPr>
      <p:grpSpPr>
        <a:xfrm>
          <a:off x="0" y="0"/>
          <a:ext cx="0" cy="0"/>
          <a:chOff x="0" y="0"/>
          <a:chExt cx="0" cy="0"/>
        </a:xfrm>
      </p:grpSpPr>
      <p:sp>
        <p:nvSpPr>
          <p:cNvPr id="183" name="Google Shape;183;g7fc18e2f0b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7fc18e2f0b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0" name="Shape 190"/>
        <p:cNvGrpSpPr/>
        <p:nvPr/>
      </p:nvGrpSpPr>
      <p:grpSpPr>
        <a:xfrm>
          <a:off x="0" y="0"/>
          <a:ext cx="0" cy="0"/>
          <a:chOff x="0" y="0"/>
          <a:chExt cx="0" cy="0"/>
        </a:xfrm>
      </p:grpSpPr>
      <p:sp>
        <p:nvSpPr>
          <p:cNvPr id="191" name="Google Shape;191;g739866d4d4_0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739866d4d4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Es usada para datos categóricos</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7" name="Shape 197"/>
        <p:cNvGrpSpPr/>
        <p:nvPr/>
      </p:nvGrpSpPr>
      <p:grpSpPr>
        <a:xfrm>
          <a:off x="0" y="0"/>
          <a:ext cx="0" cy="0"/>
          <a:chOff x="0" y="0"/>
          <a:chExt cx="0" cy="0"/>
        </a:xfrm>
      </p:grpSpPr>
      <p:sp>
        <p:nvSpPr>
          <p:cNvPr id="198" name="Google Shape;198;g780556a37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780556a37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Es usada para datos categóricos</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4" name="Shape 204"/>
        <p:cNvGrpSpPr/>
        <p:nvPr/>
      </p:nvGrpSpPr>
      <p:grpSpPr>
        <a:xfrm>
          <a:off x="0" y="0"/>
          <a:ext cx="0" cy="0"/>
          <a:chOff x="0" y="0"/>
          <a:chExt cx="0" cy="0"/>
        </a:xfrm>
      </p:grpSpPr>
      <p:sp>
        <p:nvSpPr>
          <p:cNvPr id="205" name="Google Shape;205;g7fb93d077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7fb93d077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 name="Shape 64"/>
        <p:cNvGrpSpPr/>
        <p:nvPr/>
      </p:nvGrpSpPr>
      <p:grpSpPr>
        <a:xfrm>
          <a:off x="0" y="0"/>
          <a:ext cx="0" cy="0"/>
          <a:chOff x="0" y="0"/>
          <a:chExt cx="0" cy="0"/>
        </a:xfrm>
      </p:grpSpPr>
      <p:sp>
        <p:nvSpPr>
          <p:cNvPr id="65" name="Google Shape;65;g739866d4d4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739866d4d4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0" name="Shape 210"/>
        <p:cNvGrpSpPr/>
        <p:nvPr/>
      </p:nvGrpSpPr>
      <p:grpSpPr>
        <a:xfrm>
          <a:off x="0" y="0"/>
          <a:ext cx="0" cy="0"/>
          <a:chOff x="0" y="0"/>
          <a:chExt cx="0" cy="0"/>
        </a:xfrm>
      </p:grpSpPr>
      <p:sp>
        <p:nvSpPr>
          <p:cNvPr id="211" name="Google Shape;211;g7fb93d0773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7fb93d0773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7" name="Shape 217"/>
        <p:cNvGrpSpPr/>
        <p:nvPr/>
      </p:nvGrpSpPr>
      <p:grpSpPr>
        <a:xfrm>
          <a:off x="0" y="0"/>
          <a:ext cx="0" cy="0"/>
          <a:chOff x="0" y="0"/>
          <a:chExt cx="0" cy="0"/>
        </a:xfrm>
      </p:grpSpPr>
      <p:sp>
        <p:nvSpPr>
          <p:cNvPr id="218" name="Google Shape;218;g73a5021d18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73a5021d18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2" name="Shape 222"/>
        <p:cNvGrpSpPr/>
        <p:nvPr/>
      </p:nvGrpSpPr>
      <p:grpSpPr>
        <a:xfrm>
          <a:off x="0" y="0"/>
          <a:ext cx="0" cy="0"/>
          <a:chOff x="0" y="0"/>
          <a:chExt cx="0" cy="0"/>
        </a:xfrm>
      </p:grpSpPr>
      <p:sp>
        <p:nvSpPr>
          <p:cNvPr id="223" name="Google Shape;223;g72ac439e69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72ac439e69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2" name="Shape 232"/>
        <p:cNvGrpSpPr/>
        <p:nvPr/>
      </p:nvGrpSpPr>
      <p:grpSpPr>
        <a:xfrm>
          <a:off x="0" y="0"/>
          <a:ext cx="0" cy="0"/>
          <a:chOff x="0" y="0"/>
          <a:chExt cx="0" cy="0"/>
        </a:xfrm>
      </p:grpSpPr>
      <p:sp>
        <p:nvSpPr>
          <p:cNvPr id="233" name="Google Shape;233;g70e00b540a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70e00b540a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8" name="Shape 238"/>
        <p:cNvGrpSpPr/>
        <p:nvPr/>
      </p:nvGrpSpPr>
      <p:grpSpPr>
        <a:xfrm>
          <a:off x="0" y="0"/>
          <a:ext cx="0" cy="0"/>
          <a:chOff x="0" y="0"/>
          <a:chExt cx="0" cy="0"/>
        </a:xfrm>
      </p:grpSpPr>
      <p:sp>
        <p:nvSpPr>
          <p:cNvPr id="239" name="Google Shape;239;g739866d4d4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739866d4d4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4" name="Shape 244"/>
        <p:cNvGrpSpPr/>
        <p:nvPr/>
      </p:nvGrpSpPr>
      <p:grpSpPr>
        <a:xfrm>
          <a:off x="0" y="0"/>
          <a:ext cx="0" cy="0"/>
          <a:chOff x="0" y="0"/>
          <a:chExt cx="0" cy="0"/>
        </a:xfrm>
      </p:grpSpPr>
      <p:sp>
        <p:nvSpPr>
          <p:cNvPr id="245" name="Google Shape;245;g72ac439e69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72ac439e69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Medida más adecuada para datos categóricos (pues la Media y la Mediana  NO tienen sentido para datos categóricos)</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4" name="Shape 254"/>
        <p:cNvGrpSpPr/>
        <p:nvPr/>
      </p:nvGrpSpPr>
      <p:grpSpPr>
        <a:xfrm>
          <a:off x="0" y="0"/>
          <a:ext cx="0" cy="0"/>
          <a:chOff x="0" y="0"/>
          <a:chExt cx="0" cy="0"/>
        </a:xfrm>
      </p:grpSpPr>
      <p:sp>
        <p:nvSpPr>
          <p:cNvPr id="255" name="Google Shape;255;g70e00b540a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70e00b540a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Estos tres conceptos están definidos tanto para una muestra o conjunto de datos como para una función de densidad teórica. Ambos tipos de definiciones tienen las mismas propiedades.</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2" name="Shape 262"/>
        <p:cNvGrpSpPr/>
        <p:nvPr/>
      </p:nvGrpSpPr>
      <p:grpSpPr>
        <a:xfrm>
          <a:off x="0" y="0"/>
          <a:ext cx="0" cy="0"/>
          <a:chOff x="0" y="0"/>
          <a:chExt cx="0" cy="0"/>
        </a:xfrm>
      </p:grpSpPr>
      <p:sp>
        <p:nvSpPr>
          <p:cNvPr id="263" name="Google Shape;263;g72ac439e69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72ac439e69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9" name="Shape 269"/>
        <p:cNvGrpSpPr/>
        <p:nvPr/>
      </p:nvGrpSpPr>
      <p:grpSpPr>
        <a:xfrm>
          <a:off x="0" y="0"/>
          <a:ext cx="0" cy="0"/>
          <a:chOff x="0" y="0"/>
          <a:chExt cx="0" cy="0"/>
        </a:xfrm>
      </p:grpSpPr>
      <p:sp>
        <p:nvSpPr>
          <p:cNvPr id="270" name="Google Shape;270;g739866d4d4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739866d4d4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7" name="Shape 277"/>
        <p:cNvGrpSpPr/>
        <p:nvPr/>
      </p:nvGrpSpPr>
      <p:grpSpPr>
        <a:xfrm>
          <a:off x="0" y="0"/>
          <a:ext cx="0" cy="0"/>
          <a:chOff x="0" y="0"/>
          <a:chExt cx="0" cy="0"/>
        </a:xfrm>
      </p:grpSpPr>
      <p:sp>
        <p:nvSpPr>
          <p:cNvPr id="278" name="Google Shape;278;g739866d4d4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739866d4d4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Identificar la media, la mediana y/o la moda</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 name="Shape 73"/>
        <p:cNvGrpSpPr/>
        <p:nvPr/>
      </p:nvGrpSpPr>
      <p:grpSpPr>
        <a:xfrm>
          <a:off x="0" y="0"/>
          <a:ext cx="0" cy="0"/>
          <a:chOff x="0" y="0"/>
          <a:chExt cx="0" cy="0"/>
        </a:xfrm>
      </p:grpSpPr>
      <p:sp>
        <p:nvSpPr>
          <p:cNvPr id="74" name="Google Shape;74;g739866d4d4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739866d4d4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En un mismo experimento o análisis podemos tomar en cuenta varios aspectos o medidas relevantes, cómo consideramos esa situación en la teoría?</a:t>
            </a:r>
            <a:endParaRPr/>
          </a:p>
          <a:p>
            <a:pPr indent="0" lvl="0" marL="0" rtl="0" algn="l">
              <a:spcBef>
                <a:spcPts val="0"/>
              </a:spcBef>
              <a:spcAft>
                <a:spcPts val="0"/>
              </a:spcAft>
              <a:buNone/>
            </a:pPr>
            <a:r>
              <a:rPr lang="es"/>
              <a:t>Esta definición es extendible a diferentes tipos de variables y pueden considerarse, en conjunto, tipos diferentes .</a:t>
            </a:r>
            <a:endParaRPr/>
          </a:p>
          <a:p>
            <a:pPr indent="0" lvl="0" marL="0" rtl="0" algn="l">
              <a:spcBef>
                <a:spcPts val="0"/>
              </a:spcBef>
              <a:spcAft>
                <a:spcPts val="0"/>
              </a:spcAft>
              <a:buNone/>
            </a:pPr>
            <a:r>
              <a:t/>
            </a:r>
            <a:endParaRPr/>
          </a:p>
          <a:p>
            <a:pPr indent="0" lvl="0" marL="0" rtl="0" algn="l">
              <a:spcBef>
                <a:spcPts val="0"/>
              </a:spcBef>
              <a:spcAft>
                <a:spcPts val="0"/>
              </a:spcAft>
              <a:buNone/>
            </a:pPr>
            <a:r>
              <a:rPr lang="es"/>
              <a:t>Notación: la coma significa intersección P(X=x,Y=y)=P((X=x)∩(Y=y)).</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4" name="Shape 284"/>
        <p:cNvGrpSpPr/>
        <p:nvPr/>
      </p:nvGrpSpPr>
      <p:grpSpPr>
        <a:xfrm>
          <a:off x="0" y="0"/>
          <a:ext cx="0" cy="0"/>
          <a:chOff x="0" y="0"/>
          <a:chExt cx="0" cy="0"/>
        </a:xfrm>
      </p:grpSpPr>
      <p:sp>
        <p:nvSpPr>
          <p:cNvPr id="285" name="Google Shape;285;g739866d4d4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739866d4d4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2" name="Shape 292"/>
        <p:cNvGrpSpPr/>
        <p:nvPr/>
      </p:nvGrpSpPr>
      <p:grpSpPr>
        <a:xfrm>
          <a:off x="0" y="0"/>
          <a:ext cx="0" cy="0"/>
          <a:chOff x="0" y="0"/>
          <a:chExt cx="0" cy="0"/>
        </a:xfrm>
      </p:grpSpPr>
      <p:sp>
        <p:nvSpPr>
          <p:cNvPr id="293" name="Google Shape;293;g70d190a0c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70d190a0c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9" name="Shape 299"/>
        <p:cNvGrpSpPr/>
        <p:nvPr/>
      </p:nvGrpSpPr>
      <p:grpSpPr>
        <a:xfrm>
          <a:off x="0" y="0"/>
          <a:ext cx="0" cy="0"/>
          <a:chOff x="0" y="0"/>
          <a:chExt cx="0" cy="0"/>
        </a:xfrm>
      </p:grpSpPr>
      <p:sp>
        <p:nvSpPr>
          <p:cNvPr id="300" name="Google Shape;300;g739866d4d4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739866d4d4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5" name="Shape 305"/>
        <p:cNvGrpSpPr/>
        <p:nvPr/>
      </p:nvGrpSpPr>
      <p:grpSpPr>
        <a:xfrm>
          <a:off x="0" y="0"/>
          <a:ext cx="0" cy="0"/>
          <a:chOff x="0" y="0"/>
          <a:chExt cx="0" cy="0"/>
        </a:xfrm>
      </p:grpSpPr>
      <p:sp>
        <p:nvSpPr>
          <p:cNvPr id="306" name="Google Shape;306;g739866d4d4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739866d4d4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1" name="Shape 311"/>
        <p:cNvGrpSpPr/>
        <p:nvPr/>
      </p:nvGrpSpPr>
      <p:grpSpPr>
        <a:xfrm>
          <a:off x="0" y="0"/>
          <a:ext cx="0" cy="0"/>
          <a:chOff x="0" y="0"/>
          <a:chExt cx="0" cy="0"/>
        </a:xfrm>
      </p:grpSpPr>
      <p:sp>
        <p:nvSpPr>
          <p:cNvPr id="312" name="Google Shape;312;g70d190a0c8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70d190a0c8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7" name="Shape 317"/>
        <p:cNvGrpSpPr/>
        <p:nvPr/>
      </p:nvGrpSpPr>
      <p:grpSpPr>
        <a:xfrm>
          <a:off x="0" y="0"/>
          <a:ext cx="0" cy="0"/>
          <a:chOff x="0" y="0"/>
          <a:chExt cx="0" cy="0"/>
        </a:xfrm>
      </p:grpSpPr>
      <p:sp>
        <p:nvSpPr>
          <p:cNvPr id="318" name="Google Shape;318;g70f2a9669f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70f2a9669f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rPr>
              <a:t>Se usa para datos numéricos</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4" name="Shape 324"/>
        <p:cNvGrpSpPr/>
        <p:nvPr/>
      </p:nvGrpSpPr>
      <p:grpSpPr>
        <a:xfrm>
          <a:off x="0" y="0"/>
          <a:ext cx="0" cy="0"/>
          <a:chOff x="0" y="0"/>
          <a:chExt cx="0" cy="0"/>
        </a:xfrm>
      </p:grpSpPr>
      <p:sp>
        <p:nvSpPr>
          <p:cNvPr id="325" name="Google Shape;325;g739866d4d4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739866d4d4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Se usa p</a:t>
            </a:r>
            <a:r>
              <a:rPr lang="es"/>
              <a:t>ara datos numéricos</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2" name="Shape 332"/>
        <p:cNvGrpSpPr/>
        <p:nvPr/>
      </p:nvGrpSpPr>
      <p:grpSpPr>
        <a:xfrm>
          <a:off x="0" y="0"/>
          <a:ext cx="0" cy="0"/>
          <a:chOff x="0" y="0"/>
          <a:chExt cx="0" cy="0"/>
        </a:xfrm>
      </p:grpSpPr>
      <p:sp>
        <p:nvSpPr>
          <p:cNvPr id="333" name="Google Shape;333;g739866d4d4_0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739866d4d4_0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rPr>
              <a:t>Se usa para datos numéricos</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0" name="Shape 340"/>
        <p:cNvGrpSpPr/>
        <p:nvPr/>
      </p:nvGrpSpPr>
      <p:grpSpPr>
        <a:xfrm>
          <a:off x="0" y="0"/>
          <a:ext cx="0" cy="0"/>
          <a:chOff x="0" y="0"/>
          <a:chExt cx="0" cy="0"/>
        </a:xfrm>
      </p:grpSpPr>
      <p:sp>
        <p:nvSpPr>
          <p:cNvPr id="341" name="Google Shape;341;g739866d4d4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739866d4d4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7" name="Shape 347"/>
        <p:cNvGrpSpPr/>
        <p:nvPr/>
      </p:nvGrpSpPr>
      <p:grpSpPr>
        <a:xfrm>
          <a:off x="0" y="0"/>
          <a:ext cx="0" cy="0"/>
          <a:chOff x="0" y="0"/>
          <a:chExt cx="0" cy="0"/>
        </a:xfrm>
      </p:grpSpPr>
      <p:sp>
        <p:nvSpPr>
          <p:cNvPr id="348" name="Google Shape;348;g739866d4d4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739866d4d4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 name="Shape 81"/>
        <p:cNvGrpSpPr/>
        <p:nvPr/>
      </p:nvGrpSpPr>
      <p:grpSpPr>
        <a:xfrm>
          <a:off x="0" y="0"/>
          <a:ext cx="0" cy="0"/>
          <a:chOff x="0" y="0"/>
          <a:chExt cx="0" cy="0"/>
        </a:xfrm>
      </p:grpSpPr>
      <p:sp>
        <p:nvSpPr>
          <p:cNvPr id="82" name="Google Shape;82;g7fb93d0773_1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7fb93d0773_1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En un mismo experimento o análisis podemos tomar en cuenta varios aspectos o medidas relevantes, cómo consideramos esa situación en la teoría?</a:t>
            </a:r>
            <a:endParaRPr/>
          </a:p>
          <a:p>
            <a:pPr indent="0" lvl="0" marL="0" rtl="0" algn="l">
              <a:spcBef>
                <a:spcPts val="0"/>
              </a:spcBef>
              <a:spcAft>
                <a:spcPts val="0"/>
              </a:spcAft>
              <a:buNone/>
            </a:pPr>
            <a:r>
              <a:rPr lang="es"/>
              <a:t>Esta definición es extensible a más variables y pueden considerarse, en conjunto, tipos diferentes a la vez.</a:t>
            </a:r>
            <a:endParaRPr/>
          </a:p>
          <a:p>
            <a:pPr indent="0" lvl="0" marL="0" rtl="0" algn="l">
              <a:spcBef>
                <a:spcPts val="0"/>
              </a:spcBef>
              <a:spcAft>
                <a:spcPts val="0"/>
              </a:spcAft>
              <a:buNone/>
            </a:pPr>
            <a:r>
              <a:t/>
            </a:r>
            <a:endParaRPr/>
          </a:p>
          <a:p>
            <a:pPr indent="0" lvl="0" marL="0" rtl="0" algn="l">
              <a:spcBef>
                <a:spcPts val="0"/>
              </a:spcBef>
              <a:spcAft>
                <a:spcPts val="0"/>
              </a:spcAft>
              <a:buNone/>
            </a:pPr>
            <a:r>
              <a:rPr lang="es"/>
              <a:t>Notación: la coma significa intersección P(X=x,Y=y)=P((X=x)∩(Y=y)).</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5" name="Shape 355"/>
        <p:cNvGrpSpPr/>
        <p:nvPr/>
      </p:nvGrpSpPr>
      <p:grpSpPr>
        <a:xfrm>
          <a:off x="0" y="0"/>
          <a:ext cx="0" cy="0"/>
          <a:chOff x="0" y="0"/>
          <a:chExt cx="0" cy="0"/>
        </a:xfrm>
      </p:grpSpPr>
      <p:sp>
        <p:nvSpPr>
          <p:cNvPr id="356" name="Google Shape;356;g80454dbc3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80454dbc3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1" name="Shape 361"/>
        <p:cNvGrpSpPr/>
        <p:nvPr/>
      </p:nvGrpSpPr>
      <p:grpSpPr>
        <a:xfrm>
          <a:off x="0" y="0"/>
          <a:ext cx="0" cy="0"/>
          <a:chOff x="0" y="0"/>
          <a:chExt cx="0" cy="0"/>
        </a:xfrm>
      </p:grpSpPr>
      <p:sp>
        <p:nvSpPr>
          <p:cNvPr id="362" name="Google Shape;362;g80454dbc36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80454dbc36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7" name="Shape 367"/>
        <p:cNvGrpSpPr/>
        <p:nvPr/>
      </p:nvGrpSpPr>
      <p:grpSpPr>
        <a:xfrm>
          <a:off x="0" y="0"/>
          <a:ext cx="0" cy="0"/>
          <a:chOff x="0" y="0"/>
          <a:chExt cx="0" cy="0"/>
        </a:xfrm>
      </p:grpSpPr>
      <p:sp>
        <p:nvSpPr>
          <p:cNvPr id="368" name="Google Shape;368;g80454dbc36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80454dbc36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Fórmulas y gráficas de estas filminas de: </a:t>
            </a:r>
            <a:r>
              <a:rPr lang="es" u="sng">
                <a:solidFill>
                  <a:schemeClr val="hlink"/>
                </a:solidFill>
                <a:hlinkClick r:id="rId2"/>
              </a:rPr>
              <a:t>https://www.universoformulas.com/estadistica/descriptiva/asimetria-curtosis/</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4" name="Shape 374"/>
        <p:cNvGrpSpPr/>
        <p:nvPr/>
      </p:nvGrpSpPr>
      <p:grpSpPr>
        <a:xfrm>
          <a:off x="0" y="0"/>
          <a:ext cx="0" cy="0"/>
          <a:chOff x="0" y="0"/>
          <a:chExt cx="0" cy="0"/>
        </a:xfrm>
      </p:grpSpPr>
      <p:sp>
        <p:nvSpPr>
          <p:cNvPr id="375" name="Google Shape;375;g80454dbc36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80454dbc36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0" name="Shape 380"/>
        <p:cNvGrpSpPr/>
        <p:nvPr/>
      </p:nvGrpSpPr>
      <p:grpSpPr>
        <a:xfrm>
          <a:off x="0" y="0"/>
          <a:ext cx="0" cy="0"/>
          <a:chOff x="0" y="0"/>
          <a:chExt cx="0" cy="0"/>
        </a:xfrm>
      </p:grpSpPr>
      <p:sp>
        <p:nvSpPr>
          <p:cNvPr id="381" name="Google Shape;381;g80454dbc36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80454dbc36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6" name="Shape 386"/>
        <p:cNvGrpSpPr/>
        <p:nvPr/>
      </p:nvGrpSpPr>
      <p:grpSpPr>
        <a:xfrm>
          <a:off x="0" y="0"/>
          <a:ext cx="0" cy="0"/>
          <a:chOff x="0" y="0"/>
          <a:chExt cx="0" cy="0"/>
        </a:xfrm>
      </p:grpSpPr>
      <p:sp>
        <p:nvSpPr>
          <p:cNvPr id="387" name="Google Shape;387;g80454dbc36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80454dbc36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2" name="Shape 392"/>
        <p:cNvGrpSpPr/>
        <p:nvPr/>
      </p:nvGrpSpPr>
      <p:grpSpPr>
        <a:xfrm>
          <a:off x="0" y="0"/>
          <a:ext cx="0" cy="0"/>
          <a:chOff x="0" y="0"/>
          <a:chExt cx="0" cy="0"/>
        </a:xfrm>
      </p:grpSpPr>
      <p:sp>
        <p:nvSpPr>
          <p:cNvPr id="393" name="Google Shape;393;g80454dbc36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4" name="Google Shape;394;g80454dbc36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9" name="Shape 399"/>
        <p:cNvGrpSpPr/>
        <p:nvPr/>
      </p:nvGrpSpPr>
      <p:grpSpPr>
        <a:xfrm>
          <a:off x="0" y="0"/>
          <a:ext cx="0" cy="0"/>
          <a:chOff x="0" y="0"/>
          <a:chExt cx="0" cy="0"/>
        </a:xfrm>
      </p:grpSpPr>
      <p:sp>
        <p:nvSpPr>
          <p:cNvPr id="400" name="Google Shape;400;g80454dbc36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80454dbc36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7" name="Shape 407"/>
        <p:cNvGrpSpPr/>
        <p:nvPr/>
      </p:nvGrpSpPr>
      <p:grpSpPr>
        <a:xfrm>
          <a:off x="0" y="0"/>
          <a:ext cx="0" cy="0"/>
          <a:chOff x="0" y="0"/>
          <a:chExt cx="0" cy="0"/>
        </a:xfrm>
      </p:grpSpPr>
      <p:sp>
        <p:nvSpPr>
          <p:cNvPr id="408" name="Google Shape;408;g80454dbc36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9" name="Google Shape;409;g80454dbc36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3" name="Shape 413"/>
        <p:cNvGrpSpPr/>
        <p:nvPr/>
      </p:nvGrpSpPr>
      <p:grpSpPr>
        <a:xfrm>
          <a:off x="0" y="0"/>
          <a:ext cx="0" cy="0"/>
          <a:chOff x="0" y="0"/>
          <a:chExt cx="0" cy="0"/>
        </a:xfrm>
      </p:grpSpPr>
      <p:sp>
        <p:nvSpPr>
          <p:cNvPr id="414" name="Google Shape;414;g780556a37e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5" name="Google Shape;415;g780556a37e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 name="Shape 88"/>
        <p:cNvGrpSpPr/>
        <p:nvPr/>
      </p:nvGrpSpPr>
      <p:grpSpPr>
        <a:xfrm>
          <a:off x="0" y="0"/>
          <a:ext cx="0" cy="0"/>
          <a:chOff x="0" y="0"/>
          <a:chExt cx="0" cy="0"/>
        </a:xfrm>
      </p:grpSpPr>
      <p:sp>
        <p:nvSpPr>
          <p:cNvPr id="89" name="Google Shape;89;g7fb93d0773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7fb93d0773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9" name="Shape 419"/>
        <p:cNvGrpSpPr/>
        <p:nvPr/>
      </p:nvGrpSpPr>
      <p:grpSpPr>
        <a:xfrm>
          <a:off x="0" y="0"/>
          <a:ext cx="0" cy="0"/>
          <a:chOff x="0" y="0"/>
          <a:chExt cx="0" cy="0"/>
        </a:xfrm>
      </p:grpSpPr>
      <p:sp>
        <p:nvSpPr>
          <p:cNvPr id="420" name="Google Shape;420;g80454dbc36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1" name="Google Shape;421;g80454dbc36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6" name="Shape 426"/>
        <p:cNvGrpSpPr/>
        <p:nvPr/>
      </p:nvGrpSpPr>
      <p:grpSpPr>
        <a:xfrm>
          <a:off x="0" y="0"/>
          <a:ext cx="0" cy="0"/>
          <a:chOff x="0" y="0"/>
          <a:chExt cx="0" cy="0"/>
        </a:xfrm>
      </p:grpSpPr>
      <p:sp>
        <p:nvSpPr>
          <p:cNvPr id="427" name="Google Shape;427;g80454dbc36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8" name="Google Shape;428;g80454dbc36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2" name="Shape 432"/>
        <p:cNvGrpSpPr/>
        <p:nvPr/>
      </p:nvGrpSpPr>
      <p:grpSpPr>
        <a:xfrm>
          <a:off x="0" y="0"/>
          <a:ext cx="0" cy="0"/>
          <a:chOff x="0" y="0"/>
          <a:chExt cx="0" cy="0"/>
        </a:xfrm>
      </p:grpSpPr>
      <p:sp>
        <p:nvSpPr>
          <p:cNvPr id="433" name="Google Shape;433;g80454dbc36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4" name="Google Shape;434;g80454dbc36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0" name="Shape 440"/>
        <p:cNvGrpSpPr/>
        <p:nvPr/>
      </p:nvGrpSpPr>
      <p:grpSpPr>
        <a:xfrm>
          <a:off x="0" y="0"/>
          <a:ext cx="0" cy="0"/>
          <a:chOff x="0" y="0"/>
          <a:chExt cx="0" cy="0"/>
        </a:xfrm>
      </p:grpSpPr>
      <p:sp>
        <p:nvSpPr>
          <p:cNvPr id="441" name="Google Shape;441;g80454dbc36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2" name="Google Shape;442;g80454dbc36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6" name="Shape 446"/>
        <p:cNvGrpSpPr/>
        <p:nvPr/>
      </p:nvGrpSpPr>
      <p:grpSpPr>
        <a:xfrm>
          <a:off x="0" y="0"/>
          <a:ext cx="0" cy="0"/>
          <a:chOff x="0" y="0"/>
          <a:chExt cx="0" cy="0"/>
        </a:xfrm>
      </p:grpSpPr>
      <p:sp>
        <p:nvSpPr>
          <p:cNvPr id="447" name="Google Shape;447;g80454dbc36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8" name="Google Shape;448;g80454dbc36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3" name="Shape 453"/>
        <p:cNvGrpSpPr/>
        <p:nvPr/>
      </p:nvGrpSpPr>
      <p:grpSpPr>
        <a:xfrm>
          <a:off x="0" y="0"/>
          <a:ext cx="0" cy="0"/>
          <a:chOff x="0" y="0"/>
          <a:chExt cx="0" cy="0"/>
        </a:xfrm>
      </p:grpSpPr>
      <p:sp>
        <p:nvSpPr>
          <p:cNvPr id="454" name="Google Shape;454;g80454dbc36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5" name="Google Shape;455;g80454dbc36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0" name="Shape 460"/>
        <p:cNvGrpSpPr/>
        <p:nvPr/>
      </p:nvGrpSpPr>
      <p:grpSpPr>
        <a:xfrm>
          <a:off x="0" y="0"/>
          <a:ext cx="0" cy="0"/>
          <a:chOff x="0" y="0"/>
          <a:chExt cx="0" cy="0"/>
        </a:xfrm>
      </p:grpSpPr>
      <p:sp>
        <p:nvSpPr>
          <p:cNvPr id="461" name="Google Shape;461;g80454dbc36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2" name="Google Shape;462;g80454dbc36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6" name="Shape 466"/>
        <p:cNvGrpSpPr/>
        <p:nvPr/>
      </p:nvGrpSpPr>
      <p:grpSpPr>
        <a:xfrm>
          <a:off x="0" y="0"/>
          <a:ext cx="0" cy="0"/>
          <a:chOff x="0" y="0"/>
          <a:chExt cx="0" cy="0"/>
        </a:xfrm>
      </p:grpSpPr>
      <p:sp>
        <p:nvSpPr>
          <p:cNvPr id="467" name="Google Shape;467;g80454dbc36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8" name="Google Shape;468;g80454dbc36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2" name="Shape 472"/>
        <p:cNvGrpSpPr/>
        <p:nvPr/>
      </p:nvGrpSpPr>
      <p:grpSpPr>
        <a:xfrm>
          <a:off x="0" y="0"/>
          <a:ext cx="0" cy="0"/>
          <a:chOff x="0" y="0"/>
          <a:chExt cx="0" cy="0"/>
        </a:xfrm>
      </p:grpSpPr>
      <p:sp>
        <p:nvSpPr>
          <p:cNvPr id="473" name="Google Shape;473;g80454dbc36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4" name="Google Shape;474;g80454dbc36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9" name="Shape 479"/>
        <p:cNvGrpSpPr/>
        <p:nvPr/>
      </p:nvGrpSpPr>
      <p:grpSpPr>
        <a:xfrm>
          <a:off x="0" y="0"/>
          <a:ext cx="0" cy="0"/>
          <a:chOff x="0" y="0"/>
          <a:chExt cx="0" cy="0"/>
        </a:xfrm>
      </p:grpSpPr>
      <p:sp>
        <p:nvSpPr>
          <p:cNvPr id="480" name="Google Shape;480;g805b397572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1" name="Google Shape;481;g805b397572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 name="Shape 100"/>
        <p:cNvGrpSpPr/>
        <p:nvPr/>
      </p:nvGrpSpPr>
      <p:grpSpPr>
        <a:xfrm>
          <a:off x="0" y="0"/>
          <a:ext cx="0" cy="0"/>
          <a:chOff x="0" y="0"/>
          <a:chExt cx="0" cy="0"/>
        </a:xfrm>
      </p:grpSpPr>
      <p:sp>
        <p:nvSpPr>
          <p:cNvPr id="101" name="Google Shape;101;g7fb93d0773_1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7fb93d0773_1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En un mismo experimento o análisis podemos tomar en cuenta varios aspectos o medidas relevantes, cómo consideramos esa situación en la teoría?</a:t>
            </a:r>
            <a:endParaRPr/>
          </a:p>
          <a:p>
            <a:pPr indent="0" lvl="0" marL="0" rtl="0" algn="l">
              <a:spcBef>
                <a:spcPts val="0"/>
              </a:spcBef>
              <a:spcAft>
                <a:spcPts val="0"/>
              </a:spcAft>
              <a:buNone/>
            </a:pPr>
            <a:r>
              <a:rPr lang="es"/>
              <a:t>Esta definición es extensible a más variables y pueden considerarse, en conjunto, tipos diferentes a la vez.</a:t>
            </a:r>
            <a:endParaRPr/>
          </a:p>
          <a:p>
            <a:pPr indent="0" lvl="0" marL="0" rtl="0" algn="l">
              <a:spcBef>
                <a:spcPts val="0"/>
              </a:spcBef>
              <a:spcAft>
                <a:spcPts val="0"/>
              </a:spcAft>
              <a:buNone/>
            </a:pPr>
            <a:r>
              <a:t/>
            </a:r>
            <a:endParaRPr/>
          </a:p>
          <a:p>
            <a:pPr indent="0" lvl="0" marL="0" rtl="0" algn="l">
              <a:spcBef>
                <a:spcPts val="0"/>
              </a:spcBef>
              <a:spcAft>
                <a:spcPts val="0"/>
              </a:spcAft>
              <a:buNone/>
            </a:pPr>
            <a:r>
              <a:rPr lang="es"/>
              <a:t>Notación: la coma significa intersección P(X=x,Y=y)=P((X=x)∩(Y=y)).</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4" name="Shape 484"/>
        <p:cNvGrpSpPr/>
        <p:nvPr/>
      </p:nvGrpSpPr>
      <p:grpSpPr>
        <a:xfrm>
          <a:off x="0" y="0"/>
          <a:ext cx="0" cy="0"/>
          <a:chOff x="0" y="0"/>
          <a:chExt cx="0" cy="0"/>
        </a:xfrm>
      </p:grpSpPr>
      <p:sp>
        <p:nvSpPr>
          <p:cNvPr id="485" name="Google Shape;485;g80454dbc36_0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6" name="Google Shape;486;g80454dbc36_0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0" name="Shape 490"/>
        <p:cNvGrpSpPr/>
        <p:nvPr/>
      </p:nvGrpSpPr>
      <p:grpSpPr>
        <a:xfrm>
          <a:off x="0" y="0"/>
          <a:ext cx="0" cy="0"/>
          <a:chOff x="0" y="0"/>
          <a:chExt cx="0" cy="0"/>
        </a:xfrm>
      </p:grpSpPr>
      <p:sp>
        <p:nvSpPr>
          <p:cNvPr id="491" name="Google Shape;491;g805b39757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2" name="Google Shape;492;g805b39757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9" name="Shape 499"/>
        <p:cNvGrpSpPr/>
        <p:nvPr/>
      </p:nvGrpSpPr>
      <p:grpSpPr>
        <a:xfrm>
          <a:off x="0" y="0"/>
          <a:ext cx="0" cy="0"/>
          <a:chOff x="0" y="0"/>
          <a:chExt cx="0" cy="0"/>
        </a:xfrm>
      </p:grpSpPr>
      <p:sp>
        <p:nvSpPr>
          <p:cNvPr id="500" name="Google Shape;500;g805b397572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1" name="Google Shape;501;g805b397572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0" name="Shape 510"/>
        <p:cNvGrpSpPr/>
        <p:nvPr/>
      </p:nvGrpSpPr>
      <p:grpSpPr>
        <a:xfrm>
          <a:off x="0" y="0"/>
          <a:ext cx="0" cy="0"/>
          <a:chOff x="0" y="0"/>
          <a:chExt cx="0" cy="0"/>
        </a:xfrm>
      </p:grpSpPr>
      <p:sp>
        <p:nvSpPr>
          <p:cNvPr id="511" name="Google Shape;511;g80454dbc36_0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2" name="Google Shape;512;g80454dbc36_0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8" name="Shape 518"/>
        <p:cNvGrpSpPr/>
        <p:nvPr/>
      </p:nvGrpSpPr>
      <p:grpSpPr>
        <a:xfrm>
          <a:off x="0" y="0"/>
          <a:ext cx="0" cy="0"/>
          <a:chOff x="0" y="0"/>
          <a:chExt cx="0" cy="0"/>
        </a:xfrm>
      </p:grpSpPr>
      <p:sp>
        <p:nvSpPr>
          <p:cNvPr id="519" name="Google Shape;519;g805b397572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0" name="Google Shape;520;g805b397572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8" name="Shape 528"/>
        <p:cNvGrpSpPr/>
        <p:nvPr/>
      </p:nvGrpSpPr>
      <p:grpSpPr>
        <a:xfrm>
          <a:off x="0" y="0"/>
          <a:ext cx="0" cy="0"/>
          <a:chOff x="0" y="0"/>
          <a:chExt cx="0" cy="0"/>
        </a:xfrm>
      </p:grpSpPr>
      <p:sp>
        <p:nvSpPr>
          <p:cNvPr id="529" name="Google Shape;529;g805b397572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0" name="Google Shape;530;g805b397572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6" name="Shape 536"/>
        <p:cNvGrpSpPr/>
        <p:nvPr/>
      </p:nvGrpSpPr>
      <p:grpSpPr>
        <a:xfrm>
          <a:off x="0" y="0"/>
          <a:ext cx="0" cy="0"/>
          <a:chOff x="0" y="0"/>
          <a:chExt cx="0" cy="0"/>
        </a:xfrm>
      </p:grpSpPr>
      <p:sp>
        <p:nvSpPr>
          <p:cNvPr id="537" name="Google Shape;537;g805b397572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8" name="Google Shape;538;g805b397572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5" name="Shape 545"/>
        <p:cNvGrpSpPr/>
        <p:nvPr/>
      </p:nvGrpSpPr>
      <p:grpSpPr>
        <a:xfrm>
          <a:off x="0" y="0"/>
          <a:ext cx="0" cy="0"/>
          <a:chOff x="0" y="0"/>
          <a:chExt cx="0" cy="0"/>
        </a:xfrm>
      </p:grpSpPr>
      <p:sp>
        <p:nvSpPr>
          <p:cNvPr id="546" name="Google Shape;546;g805b397572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7" name="Google Shape;547;g805b397572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4" name="Shape 554"/>
        <p:cNvGrpSpPr/>
        <p:nvPr/>
      </p:nvGrpSpPr>
      <p:grpSpPr>
        <a:xfrm>
          <a:off x="0" y="0"/>
          <a:ext cx="0" cy="0"/>
          <a:chOff x="0" y="0"/>
          <a:chExt cx="0" cy="0"/>
        </a:xfrm>
      </p:grpSpPr>
      <p:sp>
        <p:nvSpPr>
          <p:cNvPr id="555" name="Google Shape;555;g780556a37e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6" name="Google Shape;556;g780556a37e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0" name="Shape 560"/>
        <p:cNvGrpSpPr/>
        <p:nvPr/>
      </p:nvGrpSpPr>
      <p:grpSpPr>
        <a:xfrm>
          <a:off x="0" y="0"/>
          <a:ext cx="0" cy="0"/>
          <a:chOff x="0" y="0"/>
          <a:chExt cx="0" cy="0"/>
        </a:xfrm>
      </p:grpSpPr>
      <p:sp>
        <p:nvSpPr>
          <p:cNvPr id="561" name="Google Shape;561;g363315076f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2" name="Google Shape;562;g363315076f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 name="Shape 108"/>
        <p:cNvGrpSpPr/>
        <p:nvPr/>
      </p:nvGrpSpPr>
      <p:grpSpPr>
        <a:xfrm>
          <a:off x="0" y="0"/>
          <a:ext cx="0" cy="0"/>
          <a:chOff x="0" y="0"/>
          <a:chExt cx="0" cy="0"/>
        </a:xfrm>
      </p:grpSpPr>
      <p:sp>
        <p:nvSpPr>
          <p:cNvPr id="109" name="Google Shape;109;g7fb93d0773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7fb93d0773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Esta definición es extensible a más variables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 name="Shape 116"/>
        <p:cNvGrpSpPr/>
        <p:nvPr/>
      </p:nvGrpSpPr>
      <p:grpSpPr>
        <a:xfrm>
          <a:off x="0" y="0"/>
          <a:ext cx="0" cy="0"/>
          <a:chOff x="0" y="0"/>
          <a:chExt cx="0" cy="0"/>
        </a:xfrm>
      </p:grpSpPr>
      <p:sp>
        <p:nvSpPr>
          <p:cNvPr id="117" name="Google Shape;117;g7fb93d0773_1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7fb93d0773_1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2" name="Shape 122"/>
        <p:cNvGrpSpPr/>
        <p:nvPr/>
      </p:nvGrpSpPr>
      <p:grpSpPr>
        <a:xfrm>
          <a:off x="0" y="0"/>
          <a:ext cx="0" cy="0"/>
          <a:chOff x="0" y="0"/>
          <a:chExt cx="0" cy="0"/>
        </a:xfrm>
      </p:grpSpPr>
      <p:sp>
        <p:nvSpPr>
          <p:cNvPr id="123" name="Google Shape;123;g7fb93d0773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7fb93d0773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2744013" y="756700"/>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1" name="Google Shape;11;p2"/>
          <p:cNvSpPr/>
          <p:nvPr/>
        </p:nvSpPr>
        <p:spPr>
          <a:xfrm rot="10800000">
            <a:off x="5318350" y="32667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2" name="Google Shape;12;p2"/>
          <p:cNvSpPr txBox="1"/>
          <p:nvPr>
            <p:ph type="ctrTitle"/>
          </p:nvPr>
        </p:nvSpPr>
        <p:spPr>
          <a:xfrm>
            <a:off x="3044700" y="1444255"/>
            <a:ext cx="3054600" cy="15372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p:txBody>
      </p:sp>
      <p:sp>
        <p:nvSpPr>
          <p:cNvPr id="13" name="Google Shape;13;p2"/>
          <p:cNvSpPr txBox="1"/>
          <p:nvPr>
            <p:ph idx="1" type="subTitle"/>
          </p:nvPr>
        </p:nvSpPr>
        <p:spPr>
          <a:xfrm>
            <a:off x="3044700" y="3116580"/>
            <a:ext cx="3054600" cy="701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Font typeface="Economica"/>
              <a:buNone/>
              <a:defRPr sz="2100">
                <a:latin typeface="Economica"/>
                <a:ea typeface="Economica"/>
                <a:cs typeface="Economica"/>
                <a:sym typeface="Economica"/>
              </a:defRPr>
            </a:lvl1pPr>
            <a:lvl2pPr lvl="1" algn="ctr">
              <a:lnSpc>
                <a:spcPct val="100000"/>
              </a:lnSpc>
              <a:spcBef>
                <a:spcPts val="0"/>
              </a:spcBef>
              <a:spcAft>
                <a:spcPts val="0"/>
              </a:spcAft>
              <a:buSzPts val="2100"/>
              <a:buFont typeface="Economica"/>
              <a:buNone/>
              <a:defRPr sz="2100">
                <a:latin typeface="Economica"/>
                <a:ea typeface="Economica"/>
                <a:cs typeface="Economica"/>
                <a:sym typeface="Economica"/>
              </a:defRPr>
            </a:lvl2pPr>
            <a:lvl3pPr lvl="2" algn="ctr">
              <a:lnSpc>
                <a:spcPct val="100000"/>
              </a:lnSpc>
              <a:spcBef>
                <a:spcPts val="0"/>
              </a:spcBef>
              <a:spcAft>
                <a:spcPts val="0"/>
              </a:spcAft>
              <a:buSzPts val="2100"/>
              <a:buFont typeface="Economica"/>
              <a:buNone/>
              <a:defRPr sz="2100">
                <a:latin typeface="Economica"/>
                <a:ea typeface="Economica"/>
                <a:cs typeface="Economica"/>
                <a:sym typeface="Economica"/>
              </a:defRPr>
            </a:lvl3pPr>
            <a:lvl4pPr lvl="3" algn="ctr">
              <a:lnSpc>
                <a:spcPct val="100000"/>
              </a:lnSpc>
              <a:spcBef>
                <a:spcPts val="0"/>
              </a:spcBef>
              <a:spcAft>
                <a:spcPts val="0"/>
              </a:spcAft>
              <a:buSzPts val="2100"/>
              <a:buFont typeface="Economica"/>
              <a:buNone/>
              <a:defRPr sz="2100">
                <a:latin typeface="Economica"/>
                <a:ea typeface="Economica"/>
                <a:cs typeface="Economica"/>
                <a:sym typeface="Economica"/>
              </a:defRPr>
            </a:lvl4pPr>
            <a:lvl5pPr lvl="4" algn="ctr">
              <a:lnSpc>
                <a:spcPct val="100000"/>
              </a:lnSpc>
              <a:spcBef>
                <a:spcPts val="0"/>
              </a:spcBef>
              <a:spcAft>
                <a:spcPts val="0"/>
              </a:spcAft>
              <a:buSzPts val="2100"/>
              <a:buFont typeface="Economica"/>
              <a:buNone/>
              <a:defRPr sz="2100">
                <a:latin typeface="Economica"/>
                <a:ea typeface="Economica"/>
                <a:cs typeface="Economica"/>
                <a:sym typeface="Economica"/>
              </a:defRPr>
            </a:lvl5pPr>
            <a:lvl6pPr lvl="5" algn="ctr">
              <a:lnSpc>
                <a:spcPct val="100000"/>
              </a:lnSpc>
              <a:spcBef>
                <a:spcPts val="0"/>
              </a:spcBef>
              <a:spcAft>
                <a:spcPts val="0"/>
              </a:spcAft>
              <a:buSzPts val="2100"/>
              <a:buFont typeface="Economica"/>
              <a:buNone/>
              <a:defRPr sz="2100">
                <a:latin typeface="Economica"/>
                <a:ea typeface="Economica"/>
                <a:cs typeface="Economica"/>
                <a:sym typeface="Economica"/>
              </a:defRPr>
            </a:lvl6pPr>
            <a:lvl7pPr lvl="6" algn="ctr">
              <a:lnSpc>
                <a:spcPct val="100000"/>
              </a:lnSpc>
              <a:spcBef>
                <a:spcPts val="0"/>
              </a:spcBef>
              <a:spcAft>
                <a:spcPts val="0"/>
              </a:spcAft>
              <a:buSzPts val="2100"/>
              <a:buFont typeface="Economica"/>
              <a:buNone/>
              <a:defRPr sz="2100">
                <a:latin typeface="Economica"/>
                <a:ea typeface="Economica"/>
                <a:cs typeface="Economica"/>
                <a:sym typeface="Economica"/>
              </a:defRPr>
            </a:lvl7pPr>
            <a:lvl8pPr lvl="7" algn="ctr">
              <a:lnSpc>
                <a:spcPct val="100000"/>
              </a:lnSpc>
              <a:spcBef>
                <a:spcPts val="0"/>
              </a:spcBef>
              <a:spcAft>
                <a:spcPts val="0"/>
              </a:spcAft>
              <a:buSzPts val="2100"/>
              <a:buFont typeface="Economica"/>
              <a:buNone/>
              <a:defRPr sz="2100">
                <a:latin typeface="Economica"/>
                <a:ea typeface="Economica"/>
                <a:cs typeface="Economica"/>
                <a:sym typeface="Economica"/>
              </a:defRPr>
            </a:lvl8pPr>
            <a:lvl9pPr lvl="8" algn="ctr">
              <a:lnSpc>
                <a:spcPct val="100000"/>
              </a:lnSpc>
              <a:spcBef>
                <a:spcPts val="0"/>
              </a:spcBef>
              <a:spcAft>
                <a:spcPts val="0"/>
              </a:spcAft>
              <a:buSzPts val="2100"/>
              <a:buFont typeface="Economica"/>
              <a:buNone/>
              <a:defRPr sz="2100">
                <a:latin typeface="Economica"/>
                <a:ea typeface="Economica"/>
                <a:cs typeface="Economica"/>
                <a:sym typeface="Economica"/>
              </a:defRPr>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51" name="Shape 51"/>
        <p:cNvGrpSpPr/>
        <p:nvPr/>
      </p:nvGrpSpPr>
      <p:grpSpPr>
        <a:xfrm>
          <a:off x="0" y="0"/>
          <a:ext cx="0" cy="0"/>
          <a:chOff x="0" y="0"/>
          <a:chExt cx="0" cy="0"/>
        </a:xfrm>
      </p:grpSpPr>
      <p:sp>
        <p:nvSpPr>
          <p:cNvPr id="52" name="Google Shape;52;p11"/>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11"/>
          <p:cNvSpPr txBox="1"/>
          <p:nvPr>
            <p:ph hasCustomPrompt="1" type="title"/>
          </p:nvPr>
        </p:nvSpPr>
        <p:spPr>
          <a:xfrm>
            <a:off x="311700" y="957125"/>
            <a:ext cx="8520600" cy="21288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2"/>
              </a:buClr>
              <a:buSzPts val="16000"/>
              <a:buNone/>
              <a:defRPr sz="16000">
                <a:solidFill>
                  <a:schemeClr val="lt2"/>
                </a:solidFill>
              </a:defRPr>
            </a:lvl1pPr>
            <a:lvl2pPr lvl="1" algn="ctr">
              <a:spcBef>
                <a:spcPts val="0"/>
              </a:spcBef>
              <a:spcAft>
                <a:spcPts val="0"/>
              </a:spcAft>
              <a:buClr>
                <a:schemeClr val="lt2"/>
              </a:buClr>
              <a:buSzPts val="16000"/>
              <a:buNone/>
              <a:defRPr sz="16000">
                <a:solidFill>
                  <a:schemeClr val="lt2"/>
                </a:solidFill>
              </a:defRPr>
            </a:lvl2pPr>
            <a:lvl3pPr lvl="2" algn="ctr">
              <a:spcBef>
                <a:spcPts val="0"/>
              </a:spcBef>
              <a:spcAft>
                <a:spcPts val="0"/>
              </a:spcAft>
              <a:buClr>
                <a:schemeClr val="lt2"/>
              </a:buClr>
              <a:buSzPts val="16000"/>
              <a:buNone/>
              <a:defRPr sz="16000">
                <a:solidFill>
                  <a:schemeClr val="lt2"/>
                </a:solidFill>
              </a:defRPr>
            </a:lvl3pPr>
            <a:lvl4pPr lvl="3" algn="ctr">
              <a:spcBef>
                <a:spcPts val="0"/>
              </a:spcBef>
              <a:spcAft>
                <a:spcPts val="0"/>
              </a:spcAft>
              <a:buClr>
                <a:schemeClr val="lt2"/>
              </a:buClr>
              <a:buSzPts val="16000"/>
              <a:buNone/>
              <a:defRPr sz="16000">
                <a:solidFill>
                  <a:schemeClr val="lt2"/>
                </a:solidFill>
              </a:defRPr>
            </a:lvl4pPr>
            <a:lvl5pPr lvl="4" algn="ctr">
              <a:spcBef>
                <a:spcPts val="0"/>
              </a:spcBef>
              <a:spcAft>
                <a:spcPts val="0"/>
              </a:spcAft>
              <a:buClr>
                <a:schemeClr val="lt2"/>
              </a:buClr>
              <a:buSzPts val="16000"/>
              <a:buNone/>
              <a:defRPr sz="16000">
                <a:solidFill>
                  <a:schemeClr val="lt2"/>
                </a:solidFill>
              </a:defRPr>
            </a:lvl5pPr>
            <a:lvl6pPr lvl="5" algn="ctr">
              <a:spcBef>
                <a:spcPts val="0"/>
              </a:spcBef>
              <a:spcAft>
                <a:spcPts val="0"/>
              </a:spcAft>
              <a:buClr>
                <a:schemeClr val="lt2"/>
              </a:buClr>
              <a:buSzPts val="16000"/>
              <a:buNone/>
              <a:defRPr sz="16000">
                <a:solidFill>
                  <a:schemeClr val="lt2"/>
                </a:solidFill>
              </a:defRPr>
            </a:lvl6pPr>
            <a:lvl7pPr lvl="6" algn="ctr">
              <a:spcBef>
                <a:spcPts val="0"/>
              </a:spcBef>
              <a:spcAft>
                <a:spcPts val="0"/>
              </a:spcAft>
              <a:buClr>
                <a:schemeClr val="lt2"/>
              </a:buClr>
              <a:buSzPts val="16000"/>
              <a:buNone/>
              <a:defRPr sz="16000">
                <a:solidFill>
                  <a:schemeClr val="lt2"/>
                </a:solidFill>
              </a:defRPr>
            </a:lvl7pPr>
            <a:lvl8pPr lvl="7" algn="ctr">
              <a:spcBef>
                <a:spcPts val="0"/>
              </a:spcBef>
              <a:spcAft>
                <a:spcPts val="0"/>
              </a:spcAft>
              <a:buClr>
                <a:schemeClr val="lt2"/>
              </a:buClr>
              <a:buSzPts val="16000"/>
              <a:buNone/>
              <a:defRPr sz="16000">
                <a:solidFill>
                  <a:schemeClr val="lt2"/>
                </a:solidFill>
              </a:defRPr>
            </a:lvl8pPr>
            <a:lvl9pPr lvl="8" algn="ctr">
              <a:spcBef>
                <a:spcPts val="0"/>
              </a:spcBef>
              <a:spcAft>
                <a:spcPts val="0"/>
              </a:spcAft>
              <a:buClr>
                <a:schemeClr val="lt2"/>
              </a:buClr>
              <a:buSzPts val="16000"/>
              <a:buNone/>
              <a:defRPr sz="16000">
                <a:solidFill>
                  <a:schemeClr val="lt2"/>
                </a:solidFill>
              </a:defRPr>
            </a:lvl9pPr>
          </a:lstStyle>
          <a:p>
            <a:r>
              <a:t>xx%</a:t>
            </a:r>
          </a:p>
        </p:txBody>
      </p:sp>
      <p:sp>
        <p:nvSpPr>
          <p:cNvPr id="54" name="Google Shape;54;p11"/>
          <p:cNvSpPr txBox="1"/>
          <p:nvPr>
            <p:ph idx="1" type="body"/>
          </p:nvPr>
        </p:nvSpPr>
        <p:spPr>
          <a:xfrm>
            <a:off x="311700" y="3162000"/>
            <a:ext cx="8520600" cy="10716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5" name="Google Shape;55;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6" name="Shape 56"/>
        <p:cNvGrpSpPr/>
        <p:nvPr/>
      </p:nvGrpSpPr>
      <p:grpSpPr>
        <a:xfrm>
          <a:off x="0" y="0"/>
          <a:ext cx="0" cy="0"/>
          <a:chOff x="0" y="0"/>
          <a:chExt cx="0" cy="0"/>
        </a:xfrm>
      </p:grpSpPr>
      <p:sp>
        <p:nvSpPr>
          <p:cNvPr id="57" name="Google Shape;57;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5" name="Shape 15"/>
        <p:cNvGrpSpPr/>
        <p:nvPr/>
      </p:nvGrpSpPr>
      <p:grpSpPr>
        <a:xfrm>
          <a:off x="0" y="0"/>
          <a:ext cx="0" cy="0"/>
          <a:chOff x="0" y="0"/>
          <a:chExt cx="0" cy="0"/>
        </a:xfrm>
      </p:grpSpPr>
      <p:sp>
        <p:nvSpPr>
          <p:cNvPr id="16" name="Google Shape;16;p3"/>
          <p:cNvSpPr/>
          <p:nvPr/>
        </p:nvSpPr>
        <p:spPr>
          <a:xfrm flipH="1">
            <a:off x="7595938" y="4602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7" name="Google Shape;17;p3"/>
          <p:cNvSpPr/>
          <p:nvPr/>
        </p:nvSpPr>
        <p:spPr>
          <a:xfrm flipH="1" rot="10800000">
            <a:off x="466425" y="35583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8" name="Google Shape;18;p3"/>
          <p:cNvSpPr txBox="1"/>
          <p:nvPr>
            <p:ph type="title"/>
          </p:nvPr>
        </p:nvSpPr>
        <p:spPr>
          <a:xfrm>
            <a:off x="773700" y="1806450"/>
            <a:ext cx="7596600" cy="1530600"/>
          </a:xfrm>
          <a:prstGeom prst="rect">
            <a:avLst/>
          </a:prstGeom>
        </p:spPr>
        <p:txBody>
          <a:bodyPr anchorCtr="0" anchor="ctr" bIns="91425" lIns="91425" spcFirstLastPara="1" rIns="91425" wrap="square" tIns="91425">
            <a:noAutofit/>
          </a:bodyPr>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p:txBody>
      </p:sp>
      <p:sp>
        <p:nvSpPr>
          <p:cNvPr id="19" name="Google Shape;19;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0" name="Shape 20"/>
        <p:cNvGrpSpPr/>
        <p:nvPr/>
      </p:nvGrpSpPr>
      <p:grpSpPr>
        <a:xfrm>
          <a:off x="0" y="0"/>
          <a:ext cx="0" cy="0"/>
          <a:chOff x="0" y="0"/>
          <a:chExt cx="0" cy="0"/>
        </a:xfrm>
      </p:grpSpPr>
      <p:sp>
        <p:nvSpPr>
          <p:cNvPr id="21" name="Google Shape;21;p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4"/>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3" name="Google Shape;23;p4"/>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4" name="Google Shape;24;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extLst>
    <p:ext uri="{DCECCB84-F9BA-43D5-87BE-67443E8EF086}">
      <p15:sldGuideLst>
        <p15:guide id="1" orient="horz" pos="596">
          <p15:clr>
            <a:srgbClr val="FA7B17"/>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5" name="Shape 25"/>
        <p:cNvGrpSpPr/>
        <p:nvPr/>
      </p:nvGrpSpPr>
      <p:grpSpPr>
        <a:xfrm>
          <a:off x="0" y="0"/>
          <a:ext cx="0" cy="0"/>
          <a:chOff x="0" y="0"/>
          <a:chExt cx="0" cy="0"/>
        </a:xfrm>
      </p:grpSpPr>
      <p:sp>
        <p:nvSpPr>
          <p:cNvPr id="26" name="Google Shape;26;p5"/>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7" name="Google Shape;27;p5"/>
          <p:cNvSpPr txBox="1"/>
          <p:nvPr>
            <p:ph idx="1" type="body"/>
          </p:nvPr>
        </p:nvSpPr>
        <p:spPr>
          <a:xfrm>
            <a:off x="311700" y="1225225"/>
            <a:ext cx="3999900" cy="33540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8" name="Google Shape;28;p5"/>
          <p:cNvSpPr txBox="1"/>
          <p:nvPr>
            <p:ph idx="2" type="body"/>
          </p:nvPr>
        </p:nvSpPr>
        <p:spPr>
          <a:xfrm>
            <a:off x="4832400" y="1225225"/>
            <a:ext cx="3999900" cy="33540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9" name="Google Shape;29;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30" name="Shape 30"/>
        <p:cNvGrpSpPr/>
        <p:nvPr/>
      </p:nvGrpSpPr>
      <p:grpSpPr>
        <a:xfrm>
          <a:off x="0" y="0"/>
          <a:ext cx="0" cy="0"/>
          <a:chOff x="0" y="0"/>
          <a:chExt cx="0" cy="0"/>
        </a:xfrm>
      </p:grpSpPr>
      <p:sp>
        <p:nvSpPr>
          <p:cNvPr id="31" name="Google Shape;31;p6"/>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32" name="Google Shape;32;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extLst>
    <p:ext uri="{DCECCB84-F9BA-43D5-87BE-67443E8EF086}">
      <p15:sldGuideLst>
        <p15:guide id="1" orient="horz" pos="595">
          <p15:clr>
            <a:srgbClr val="FA7B17"/>
          </p15:clr>
        </p15:guide>
      </p15:sldGuideLst>
    </p:ext>
  </p:extLst>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3" name="Shape 33"/>
        <p:cNvGrpSpPr/>
        <p:nvPr/>
      </p:nvGrpSpPr>
      <p:grpSpPr>
        <a:xfrm>
          <a:off x="0" y="0"/>
          <a:ext cx="0" cy="0"/>
          <a:chOff x="0" y="0"/>
          <a:chExt cx="0" cy="0"/>
        </a:xfrm>
      </p:grpSpPr>
      <p:sp>
        <p:nvSpPr>
          <p:cNvPr id="34" name="Google Shape;34;p7"/>
          <p:cNvSpPr txBox="1"/>
          <p:nvPr>
            <p:ph type="title"/>
          </p:nvPr>
        </p:nvSpPr>
        <p:spPr>
          <a:xfrm>
            <a:off x="311700" y="3168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4200"/>
              <a:buNone/>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35" name="Google Shape;35;p7"/>
          <p:cNvSpPr txBox="1"/>
          <p:nvPr>
            <p:ph idx="1" type="body"/>
          </p:nvPr>
        </p:nvSpPr>
        <p:spPr>
          <a:xfrm>
            <a:off x="311700" y="1224000"/>
            <a:ext cx="2808000" cy="34392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6" name="Google Shape;36;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7" name="Shape 37"/>
        <p:cNvGrpSpPr/>
        <p:nvPr/>
      </p:nvGrpSpPr>
      <p:grpSpPr>
        <a:xfrm>
          <a:off x="0" y="0"/>
          <a:ext cx="0" cy="0"/>
          <a:chOff x="0" y="0"/>
          <a:chExt cx="0" cy="0"/>
        </a:xfrm>
      </p:grpSpPr>
      <p:sp>
        <p:nvSpPr>
          <p:cNvPr id="38" name="Google Shape;38;p8"/>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8"/>
          <p:cNvSpPr txBox="1"/>
          <p:nvPr>
            <p:ph type="title"/>
          </p:nvPr>
        </p:nvSpPr>
        <p:spPr>
          <a:xfrm>
            <a:off x="490250" y="450150"/>
            <a:ext cx="5878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40" name="Google Shape;40;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41" name="Shape 41"/>
        <p:cNvGrpSpPr/>
        <p:nvPr/>
      </p:nvGrpSpPr>
      <p:grpSpPr>
        <a:xfrm>
          <a:off x="0" y="0"/>
          <a:ext cx="0" cy="0"/>
          <a:chOff x="0" y="0"/>
          <a:chExt cx="0" cy="0"/>
        </a:xfrm>
      </p:grpSpPr>
      <p:sp>
        <p:nvSpPr>
          <p:cNvPr id="42" name="Google Shape;42;p9"/>
          <p:cNvSpPr/>
          <p:nvPr/>
        </p:nvSpPr>
        <p:spPr>
          <a:xfrm>
            <a:off x="4572000" y="-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3" name="Google Shape;43;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4" name="Google Shape;44;p9"/>
          <p:cNvSpPr txBox="1"/>
          <p:nvPr>
            <p:ph type="title"/>
          </p:nvPr>
        </p:nvSpPr>
        <p:spPr>
          <a:xfrm>
            <a:off x="265500" y="929275"/>
            <a:ext cx="4045200" cy="17862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2"/>
              </a:buClr>
              <a:buSzPts val="4200"/>
              <a:buNone/>
              <a:defRPr>
                <a:solidFill>
                  <a:schemeClr val="lt2"/>
                </a:solidFill>
              </a:defRPr>
            </a:lvl1pPr>
            <a:lvl2pPr lvl="1" algn="ctr">
              <a:spcBef>
                <a:spcPts val="0"/>
              </a:spcBef>
              <a:spcAft>
                <a:spcPts val="0"/>
              </a:spcAft>
              <a:buClr>
                <a:schemeClr val="lt2"/>
              </a:buClr>
              <a:buSzPts val="4200"/>
              <a:buNone/>
              <a:defRPr>
                <a:solidFill>
                  <a:schemeClr val="lt2"/>
                </a:solidFill>
              </a:defRPr>
            </a:lvl2pPr>
            <a:lvl3pPr lvl="2" algn="ctr">
              <a:spcBef>
                <a:spcPts val="0"/>
              </a:spcBef>
              <a:spcAft>
                <a:spcPts val="0"/>
              </a:spcAft>
              <a:buClr>
                <a:schemeClr val="lt2"/>
              </a:buClr>
              <a:buSzPts val="4200"/>
              <a:buNone/>
              <a:defRPr>
                <a:solidFill>
                  <a:schemeClr val="lt2"/>
                </a:solidFill>
              </a:defRPr>
            </a:lvl3pPr>
            <a:lvl4pPr lvl="3" algn="ctr">
              <a:spcBef>
                <a:spcPts val="0"/>
              </a:spcBef>
              <a:spcAft>
                <a:spcPts val="0"/>
              </a:spcAft>
              <a:buClr>
                <a:schemeClr val="lt2"/>
              </a:buClr>
              <a:buSzPts val="4200"/>
              <a:buNone/>
              <a:defRPr>
                <a:solidFill>
                  <a:schemeClr val="lt2"/>
                </a:solidFill>
              </a:defRPr>
            </a:lvl4pPr>
            <a:lvl5pPr lvl="4" algn="ctr">
              <a:spcBef>
                <a:spcPts val="0"/>
              </a:spcBef>
              <a:spcAft>
                <a:spcPts val="0"/>
              </a:spcAft>
              <a:buClr>
                <a:schemeClr val="lt2"/>
              </a:buClr>
              <a:buSzPts val="4200"/>
              <a:buNone/>
              <a:defRPr>
                <a:solidFill>
                  <a:schemeClr val="lt2"/>
                </a:solidFill>
              </a:defRPr>
            </a:lvl5pPr>
            <a:lvl6pPr lvl="5" algn="ctr">
              <a:spcBef>
                <a:spcPts val="0"/>
              </a:spcBef>
              <a:spcAft>
                <a:spcPts val="0"/>
              </a:spcAft>
              <a:buClr>
                <a:schemeClr val="lt2"/>
              </a:buClr>
              <a:buSzPts val="4200"/>
              <a:buNone/>
              <a:defRPr>
                <a:solidFill>
                  <a:schemeClr val="lt2"/>
                </a:solidFill>
              </a:defRPr>
            </a:lvl6pPr>
            <a:lvl7pPr lvl="6" algn="ctr">
              <a:spcBef>
                <a:spcPts val="0"/>
              </a:spcBef>
              <a:spcAft>
                <a:spcPts val="0"/>
              </a:spcAft>
              <a:buClr>
                <a:schemeClr val="lt2"/>
              </a:buClr>
              <a:buSzPts val="4200"/>
              <a:buNone/>
              <a:defRPr>
                <a:solidFill>
                  <a:schemeClr val="lt2"/>
                </a:solidFill>
              </a:defRPr>
            </a:lvl7pPr>
            <a:lvl8pPr lvl="7" algn="ctr">
              <a:spcBef>
                <a:spcPts val="0"/>
              </a:spcBef>
              <a:spcAft>
                <a:spcPts val="0"/>
              </a:spcAft>
              <a:buClr>
                <a:schemeClr val="lt2"/>
              </a:buClr>
              <a:buSzPts val="4200"/>
              <a:buNone/>
              <a:defRPr>
                <a:solidFill>
                  <a:schemeClr val="lt2"/>
                </a:solidFill>
              </a:defRPr>
            </a:lvl8pPr>
            <a:lvl9pPr lvl="8" algn="ctr">
              <a:spcBef>
                <a:spcPts val="0"/>
              </a:spcBef>
              <a:spcAft>
                <a:spcPts val="0"/>
              </a:spcAft>
              <a:buClr>
                <a:schemeClr val="lt2"/>
              </a:buClr>
              <a:buSzPts val="4200"/>
              <a:buNone/>
              <a:defRPr>
                <a:solidFill>
                  <a:schemeClr val="lt2"/>
                </a:solidFill>
              </a:defRPr>
            </a:lvl9pPr>
          </a:lstStyle>
          <a:p/>
        </p:txBody>
      </p:sp>
      <p:sp>
        <p:nvSpPr>
          <p:cNvPr id="45" name="Google Shape;45;p9"/>
          <p:cNvSpPr txBox="1"/>
          <p:nvPr>
            <p:ph idx="1" type="subTitle"/>
          </p:nvPr>
        </p:nvSpPr>
        <p:spPr>
          <a:xfrm>
            <a:off x="265500" y="2769001"/>
            <a:ext cx="4045200" cy="1574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400"/>
              <a:buFont typeface="Economica"/>
              <a:buNone/>
              <a:defRPr sz="2400">
                <a:latin typeface="Economica"/>
                <a:ea typeface="Economica"/>
                <a:cs typeface="Economica"/>
                <a:sym typeface="Economica"/>
              </a:defRPr>
            </a:lvl1pPr>
            <a:lvl2pPr lvl="1" algn="ctr">
              <a:lnSpc>
                <a:spcPct val="100000"/>
              </a:lnSpc>
              <a:spcBef>
                <a:spcPts val="0"/>
              </a:spcBef>
              <a:spcAft>
                <a:spcPts val="0"/>
              </a:spcAft>
              <a:buSzPts val="2400"/>
              <a:buFont typeface="Economica"/>
              <a:buNone/>
              <a:defRPr sz="2400">
                <a:latin typeface="Economica"/>
                <a:ea typeface="Economica"/>
                <a:cs typeface="Economica"/>
                <a:sym typeface="Economica"/>
              </a:defRPr>
            </a:lvl2pPr>
            <a:lvl3pPr lvl="2" algn="ctr">
              <a:lnSpc>
                <a:spcPct val="100000"/>
              </a:lnSpc>
              <a:spcBef>
                <a:spcPts val="0"/>
              </a:spcBef>
              <a:spcAft>
                <a:spcPts val="0"/>
              </a:spcAft>
              <a:buSzPts val="2400"/>
              <a:buFont typeface="Economica"/>
              <a:buNone/>
              <a:defRPr sz="2400">
                <a:latin typeface="Economica"/>
                <a:ea typeface="Economica"/>
                <a:cs typeface="Economica"/>
                <a:sym typeface="Economica"/>
              </a:defRPr>
            </a:lvl3pPr>
            <a:lvl4pPr lvl="3" algn="ctr">
              <a:lnSpc>
                <a:spcPct val="100000"/>
              </a:lnSpc>
              <a:spcBef>
                <a:spcPts val="0"/>
              </a:spcBef>
              <a:spcAft>
                <a:spcPts val="0"/>
              </a:spcAft>
              <a:buSzPts val="2400"/>
              <a:buFont typeface="Economica"/>
              <a:buNone/>
              <a:defRPr sz="2400">
                <a:latin typeface="Economica"/>
                <a:ea typeface="Economica"/>
                <a:cs typeface="Economica"/>
                <a:sym typeface="Economica"/>
              </a:defRPr>
            </a:lvl4pPr>
            <a:lvl5pPr lvl="4" algn="ctr">
              <a:lnSpc>
                <a:spcPct val="100000"/>
              </a:lnSpc>
              <a:spcBef>
                <a:spcPts val="0"/>
              </a:spcBef>
              <a:spcAft>
                <a:spcPts val="0"/>
              </a:spcAft>
              <a:buSzPts val="2400"/>
              <a:buFont typeface="Economica"/>
              <a:buNone/>
              <a:defRPr sz="2400">
                <a:latin typeface="Economica"/>
                <a:ea typeface="Economica"/>
                <a:cs typeface="Economica"/>
                <a:sym typeface="Economica"/>
              </a:defRPr>
            </a:lvl5pPr>
            <a:lvl6pPr lvl="5" algn="ctr">
              <a:lnSpc>
                <a:spcPct val="100000"/>
              </a:lnSpc>
              <a:spcBef>
                <a:spcPts val="0"/>
              </a:spcBef>
              <a:spcAft>
                <a:spcPts val="0"/>
              </a:spcAft>
              <a:buSzPts val="2400"/>
              <a:buFont typeface="Economica"/>
              <a:buNone/>
              <a:defRPr sz="2400">
                <a:latin typeface="Economica"/>
                <a:ea typeface="Economica"/>
                <a:cs typeface="Economica"/>
                <a:sym typeface="Economica"/>
              </a:defRPr>
            </a:lvl6pPr>
            <a:lvl7pPr lvl="6" algn="ctr">
              <a:lnSpc>
                <a:spcPct val="100000"/>
              </a:lnSpc>
              <a:spcBef>
                <a:spcPts val="0"/>
              </a:spcBef>
              <a:spcAft>
                <a:spcPts val="0"/>
              </a:spcAft>
              <a:buSzPts val="2400"/>
              <a:buFont typeface="Economica"/>
              <a:buNone/>
              <a:defRPr sz="2400">
                <a:latin typeface="Economica"/>
                <a:ea typeface="Economica"/>
                <a:cs typeface="Economica"/>
                <a:sym typeface="Economica"/>
              </a:defRPr>
            </a:lvl7pPr>
            <a:lvl8pPr lvl="7" algn="ctr">
              <a:lnSpc>
                <a:spcPct val="100000"/>
              </a:lnSpc>
              <a:spcBef>
                <a:spcPts val="0"/>
              </a:spcBef>
              <a:spcAft>
                <a:spcPts val="0"/>
              </a:spcAft>
              <a:buSzPts val="2400"/>
              <a:buFont typeface="Economica"/>
              <a:buNone/>
              <a:defRPr sz="2400">
                <a:latin typeface="Economica"/>
                <a:ea typeface="Economica"/>
                <a:cs typeface="Economica"/>
                <a:sym typeface="Economica"/>
              </a:defRPr>
            </a:lvl8pPr>
            <a:lvl9pPr lvl="8" algn="ctr">
              <a:lnSpc>
                <a:spcPct val="100000"/>
              </a:lnSpc>
              <a:spcBef>
                <a:spcPts val="0"/>
              </a:spcBef>
              <a:spcAft>
                <a:spcPts val="0"/>
              </a:spcAft>
              <a:buSzPts val="2400"/>
              <a:buFont typeface="Economica"/>
              <a:buNone/>
              <a:defRPr sz="2400">
                <a:latin typeface="Economica"/>
                <a:ea typeface="Economica"/>
                <a:cs typeface="Economica"/>
                <a:sym typeface="Economica"/>
              </a:defRPr>
            </a:lvl9pPr>
          </a:lstStyle>
          <a:p/>
        </p:txBody>
      </p:sp>
      <p:sp>
        <p:nvSpPr>
          <p:cNvPr id="46" name="Google Shape;46;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47" name="Google Shape;47;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8" name="Shape 48"/>
        <p:cNvGrpSpPr/>
        <p:nvPr/>
      </p:nvGrpSpPr>
      <p:grpSpPr>
        <a:xfrm>
          <a:off x="0" y="0"/>
          <a:ext cx="0" cy="0"/>
          <a:chOff x="0" y="0"/>
          <a:chExt cx="0" cy="0"/>
        </a:xfrm>
      </p:grpSpPr>
      <p:sp>
        <p:nvSpPr>
          <p:cNvPr id="49" name="Google Shape;49;p10"/>
          <p:cNvSpPr txBox="1"/>
          <p:nvPr>
            <p:ph idx="1" type="body"/>
          </p:nvPr>
        </p:nvSpPr>
        <p:spPr>
          <a:xfrm>
            <a:off x="319500" y="4218925"/>
            <a:ext cx="5998800" cy="598800"/>
          </a:xfrm>
          <a:prstGeom prst="rect">
            <a:avLst/>
          </a:prstGeom>
        </p:spPr>
        <p:txBody>
          <a:bodyPr anchorCtr="0" anchor="b" bIns="91425" lIns="91425" spcFirstLastPara="1" rIns="91425" wrap="square" tIns="91425">
            <a:noAutofit/>
          </a:bodyPr>
          <a:lstStyle>
            <a:lvl1pPr indent="-228600" lvl="0" marL="457200">
              <a:lnSpc>
                <a:spcPct val="100000"/>
              </a:lnSpc>
              <a:spcBef>
                <a:spcPts val="0"/>
              </a:spcBef>
              <a:spcAft>
                <a:spcPts val="0"/>
              </a:spcAft>
              <a:buSzPts val="3600"/>
              <a:buFont typeface="Economica"/>
              <a:buNone/>
              <a:defRPr sz="3600">
                <a:latin typeface="Economica"/>
                <a:ea typeface="Economica"/>
                <a:cs typeface="Economica"/>
                <a:sym typeface="Economica"/>
              </a:defRPr>
            </a:lvl1pPr>
          </a:lstStyle>
          <a:p/>
        </p:txBody>
      </p:sp>
      <p:sp>
        <p:nvSpPr>
          <p:cNvPr id="50" name="Google Shape;50;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lux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315925"/>
            <a:ext cx="8520600" cy="8313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1pPr>
            <a:lvl2pPr lvl="1">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2pPr>
            <a:lvl3pPr lvl="2">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3pPr>
            <a:lvl4pPr lvl="3">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4pPr>
            <a:lvl5pPr lvl="4">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5pPr>
            <a:lvl6pPr lvl="5">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6pPr>
            <a:lvl7pPr lvl="6">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7pPr>
            <a:lvl8pPr lvl="7">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8pPr>
            <a:lvl9pPr lvl="8">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9pPr>
          </a:lstStyle>
          <a:p/>
        </p:txBody>
      </p:sp>
      <p:sp>
        <p:nvSpPr>
          <p:cNvPr id="7" name="Google Shape;7;p1"/>
          <p:cNvSpPr txBox="1"/>
          <p:nvPr>
            <p:ph idx="1" type="body"/>
          </p:nvPr>
        </p:nvSpPr>
        <p:spPr>
          <a:xfrm>
            <a:off x="311700" y="1225225"/>
            <a:ext cx="8520600" cy="33540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1"/>
              </a:buClr>
              <a:buSzPts val="1800"/>
              <a:buFont typeface="Open Sans"/>
              <a:buChar char="●"/>
              <a:defRPr sz="1800">
                <a:solidFill>
                  <a:schemeClr val="dk1"/>
                </a:solidFill>
                <a:latin typeface="Open Sans"/>
                <a:ea typeface="Open Sans"/>
                <a:cs typeface="Open Sans"/>
                <a:sym typeface="Open Sans"/>
              </a:defRPr>
            </a:lvl1pPr>
            <a:lvl2pPr indent="-317500" lvl="1" marL="9144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2pPr>
            <a:lvl3pPr indent="-317500" lvl="2" marL="13716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3pPr>
            <a:lvl4pPr indent="-317500" lvl="3" marL="18288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4pPr>
            <a:lvl5pPr indent="-317500" lvl="4" marL="22860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5pPr>
            <a:lvl6pPr indent="-317500" lvl="5" marL="27432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6pPr>
            <a:lvl7pPr indent="-317500" lvl="6" marL="32004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7pPr>
            <a:lvl8pPr indent="-317500" lvl="7" marL="36576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8pPr>
            <a:lvl9pPr indent="-317500" lvl="8" marL="4114800">
              <a:lnSpc>
                <a:spcPct val="115000"/>
              </a:lnSpc>
              <a:spcBef>
                <a:spcPts val="1600"/>
              </a:spcBef>
              <a:spcAft>
                <a:spcPts val="1600"/>
              </a:spcAft>
              <a:buClr>
                <a:schemeClr val="dk1"/>
              </a:buClr>
              <a:buSzPts val="1400"/>
              <a:buFont typeface="Open Sans"/>
              <a:buChar char="■"/>
              <a:defRPr>
                <a:solidFill>
                  <a:schemeClr val="dk1"/>
                </a:solidFill>
                <a:latin typeface="Open Sans"/>
                <a:ea typeface="Open Sans"/>
                <a:cs typeface="Open Sans"/>
                <a:sym typeface="Open Sans"/>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1"/>
                </a:solidFill>
                <a:latin typeface="Economica"/>
                <a:ea typeface="Economica"/>
                <a:cs typeface="Economica"/>
                <a:sym typeface="Economica"/>
              </a:defRPr>
            </a:lvl1pPr>
            <a:lvl2pPr lvl="1" algn="r">
              <a:buNone/>
              <a:defRPr sz="1000">
                <a:solidFill>
                  <a:schemeClr val="dk1"/>
                </a:solidFill>
                <a:latin typeface="Economica"/>
                <a:ea typeface="Economica"/>
                <a:cs typeface="Economica"/>
                <a:sym typeface="Economica"/>
              </a:defRPr>
            </a:lvl2pPr>
            <a:lvl3pPr lvl="2" algn="r">
              <a:buNone/>
              <a:defRPr sz="1000">
                <a:solidFill>
                  <a:schemeClr val="dk1"/>
                </a:solidFill>
                <a:latin typeface="Economica"/>
                <a:ea typeface="Economica"/>
                <a:cs typeface="Economica"/>
                <a:sym typeface="Economica"/>
              </a:defRPr>
            </a:lvl3pPr>
            <a:lvl4pPr lvl="3" algn="r">
              <a:buNone/>
              <a:defRPr sz="1000">
                <a:solidFill>
                  <a:schemeClr val="dk1"/>
                </a:solidFill>
                <a:latin typeface="Economica"/>
                <a:ea typeface="Economica"/>
                <a:cs typeface="Economica"/>
                <a:sym typeface="Economica"/>
              </a:defRPr>
            </a:lvl4pPr>
            <a:lvl5pPr lvl="4" algn="r">
              <a:buNone/>
              <a:defRPr sz="1000">
                <a:solidFill>
                  <a:schemeClr val="dk1"/>
                </a:solidFill>
                <a:latin typeface="Economica"/>
                <a:ea typeface="Economica"/>
                <a:cs typeface="Economica"/>
                <a:sym typeface="Economica"/>
              </a:defRPr>
            </a:lvl5pPr>
            <a:lvl6pPr lvl="5" algn="r">
              <a:buNone/>
              <a:defRPr sz="1000">
                <a:solidFill>
                  <a:schemeClr val="dk1"/>
                </a:solidFill>
                <a:latin typeface="Economica"/>
                <a:ea typeface="Economica"/>
                <a:cs typeface="Economica"/>
                <a:sym typeface="Economica"/>
              </a:defRPr>
            </a:lvl6pPr>
            <a:lvl7pPr lvl="6" algn="r">
              <a:buNone/>
              <a:defRPr sz="1000">
                <a:solidFill>
                  <a:schemeClr val="dk1"/>
                </a:solidFill>
                <a:latin typeface="Economica"/>
                <a:ea typeface="Economica"/>
                <a:cs typeface="Economica"/>
                <a:sym typeface="Economica"/>
              </a:defRPr>
            </a:lvl7pPr>
            <a:lvl8pPr lvl="7" algn="r">
              <a:buNone/>
              <a:defRPr sz="1000">
                <a:solidFill>
                  <a:schemeClr val="dk1"/>
                </a:solidFill>
                <a:latin typeface="Economica"/>
                <a:ea typeface="Economica"/>
                <a:cs typeface="Economica"/>
                <a:sym typeface="Economica"/>
              </a:defRPr>
            </a:lvl8pPr>
            <a:lvl9pPr lvl="8" algn="r">
              <a:buNone/>
              <a:defRPr sz="1000">
                <a:solidFill>
                  <a:schemeClr val="dk1"/>
                </a:solidFill>
                <a:latin typeface="Economica"/>
                <a:ea typeface="Economica"/>
                <a:cs typeface="Economica"/>
                <a:sym typeface="Economica"/>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http://diplodatos.famaf.unc.edu.ar/"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14.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16.png"/><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5.png"/><Relationship Id="rId6"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1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 Id="rId3" Type="http://schemas.openxmlformats.org/officeDocument/2006/relationships/image" Target="../media/image18.png"/><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 Id="rId3" Type="http://schemas.openxmlformats.org/officeDocument/2006/relationships/hyperlink" Target="mailto:vrulloni@unc.edu.ar" TargetMode="External"/><Relationship Id="rId4" Type="http://schemas.openxmlformats.org/officeDocument/2006/relationships/hyperlink" Target="mailto:mteruel@unc.edu.ar" TargetMode="External"/><Relationship Id="rId5" Type="http://schemas.openxmlformats.org/officeDocument/2006/relationships/image" Target="../media/image1.jpg"/><Relationship Id="rId6" Type="http://schemas.openxmlformats.org/officeDocument/2006/relationships/image" Target="../media/image3.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 Id="rId3" Type="http://schemas.openxmlformats.org/officeDocument/2006/relationships/image" Target="../media/image2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 Id="rId3" Type="http://schemas.openxmlformats.org/officeDocument/2006/relationships/image" Target="../media/image28.png"/><Relationship Id="rId4" Type="http://schemas.openxmlformats.org/officeDocument/2006/relationships/image" Target="../media/image25.png"/><Relationship Id="rId5" Type="http://schemas.openxmlformats.org/officeDocument/2006/relationships/image" Target="../media/image2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 Id="rId3" Type="http://schemas.openxmlformats.org/officeDocument/2006/relationships/image" Target="../media/image53.png"/><Relationship Id="rId4" Type="http://schemas.openxmlformats.org/officeDocument/2006/relationships/image" Target="../media/image2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 Id="rId3" Type="http://schemas.openxmlformats.org/officeDocument/2006/relationships/image" Target="../media/image64.png"/><Relationship Id="rId4" Type="http://schemas.openxmlformats.org/officeDocument/2006/relationships/hyperlink" Target="https://upload.wikimedia.org/wikipedia/commons/thumb/3/33/Visualisation_mode_median_mean.svg/512px-Visualisation_mode_median_mean.svg.png"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7.xml"/><Relationship Id="rId3" Type="http://schemas.openxmlformats.org/officeDocument/2006/relationships/image" Target="../media/image2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8.xml"/><Relationship Id="rId3" Type="http://schemas.openxmlformats.org/officeDocument/2006/relationships/image" Target="../media/image29.png"/><Relationship Id="rId4" Type="http://schemas.openxmlformats.org/officeDocument/2006/relationships/image" Target="../media/image3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9.xml"/><Relationship Id="rId3" Type="http://schemas.openxmlformats.org/officeDocument/2006/relationships/image" Target="../media/image29.png"/><Relationship Id="rId4" Type="http://schemas.openxmlformats.org/officeDocument/2006/relationships/image" Target="../media/image3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 Id="rId3" Type="http://schemas.openxmlformats.org/officeDocument/2006/relationships/image" Target="../media/image2.gif"/><Relationship Id="rId4" Type="http://schemas.openxmlformats.org/officeDocument/2006/relationships/image" Target="../media/image4.gi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0.xml"/><Relationship Id="rId3" Type="http://schemas.openxmlformats.org/officeDocument/2006/relationships/image" Target="../media/image29.png"/><Relationship Id="rId4" Type="http://schemas.openxmlformats.org/officeDocument/2006/relationships/image" Target="../media/image31.png"/><Relationship Id="rId5" Type="http://schemas.openxmlformats.org/officeDocument/2006/relationships/image" Target="../media/image3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1.xml"/><Relationship Id="rId3" Type="http://schemas.openxmlformats.org/officeDocument/2006/relationships/image" Target="../media/image34.png"/><Relationship Id="rId4" Type="http://schemas.openxmlformats.org/officeDocument/2006/relationships/hyperlink" Target="https://www.proyectosendo.es/hijo-esta-percentil-3-hago/"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2.xml"/><Relationship Id="rId3" Type="http://schemas.openxmlformats.org/officeDocument/2006/relationships/hyperlink" Target="http://www.garrahan.gov.ar/PDFS/crecimiento_y_desarrollo/estatura-f-0-6-a.pdf"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3.xml"/><Relationship Id="rId3" Type="http://schemas.openxmlformats.org/officeDocument/2006/relationships/image" Target="../media/image3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5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62.png"/><Relationship Id="rId4" Type="http://schemas.openxmlformats.org/officeDocument/2006/relationships/image" Target="../media/image35.gi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57.png"/><Relationship Id="rId4" Type="http://schemas.openxmlformats.org/officeDocument/2006/relationships/image" Target="../media/image6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3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3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3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4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39.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39.png"/><Relationship Id="rId4" Type="http://schemas.openxmlformats.org/officeDocument/2006/relationships/image" Target="../media/image42.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image" Target="../media/image5.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44.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45.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41.png"/><Relationship Id="rId4" Type="http://schemas.openxmlformats.org/officeDocument/2006/relationships/image" Target="../media/image5.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43.png"/><Relationship Id="rId4" Type="http://schemas.openxmlformats.org/officeDocument/2006/relationships/image" Target="../media/image47.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52.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48.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9.png"/><Relationship Id="rId4" Type="http://schemas.openxmlformats.org/officeDocument/2006/relationships/image" Target="../media/image10.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63.png"/><Relationship Id="rId4" Type="http://schemas.openxmlformats.org/officeDocument/2006/relationships/image" Target="../media/image46.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image" Target="../media/image21.png"/><Relationship Id="rId4" Type="http://schemas.openxmlformats.org/officeDocument/2006/relationships/image" Target="../media/image55.png"/><Relationship Id="rId5" Type="http://schemas.openxmlformats.org/officeDocument/2006/relationships/image" Target="../media/image50.png"/><Relationship Id="rId6" Type="http://schemas.openxmlformats.org/officeDocument/2006/relationships/image" Target="../media/image49.png"/><Relationship Id="rId7" Type="http://schemas.openxmlformats.org/officeDocument/2006/relationships/image" Target="../media/image51.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 Id="rId3" Type="http://schemas.openxmlformats.org/officeDocument/2006/relationships/image" Target="../media/image21.png"/><Relationship Id="rId4" Type="http://schemas.openxmlformats.org/officeDocument/2006/relationships/image" Target="../media/image50.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image" Target="../media/image21.png"/><Relationship Id="rId4" Type="http://schemas.openxmlformats.org/officeDocument/2006/relationships/image" Target="../media/image55.png"/><Relationship Id="rId5" Type="http://schemas.openxmlformats.org/officeDocument/2006/relationships/image" Target="../media/image50.png"/><Relationship Id="rId6" Type="http://schemas.openxmlformats.org/officeDocument/2006/relationships/image" Target="../media/image58.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image" Target="../media/image56.png"/><Relationship Id="rId4" Type="http://schemas.openxmlformats.org/officeDocument/2006/relationships/image" Target="../media/image59.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 Id="rId3" Type="http://schemas.openxmlformats.org/officeDocument/2006/relationships/image" Target="../media/image56.png"/><Relationship Id="rId4" Type="http://schemas.openxmlformats.org/officeDocument/2006/relationships/image" Target="../media/image59.png"/><Relationship Id="rId5" Type="http://schemas.openxmlformats.org/officeDocument/2006/relationships/image" Target="../media/image60.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 Id="rId3" Type="http://schemas.openxmlformats.org/officeDocument/2006/relationships/image" Target="../media/image56.png"/><Relationship Id="rId4" Type="http://schemas.openxmlformats.org/officeDocument/2006/relationships/image" Target="../media/image59.png"/><Relationship Id="rId5" Type="http://schemas.openxmlformats.org/officeDocument/2006/relationships/image" Target="../media/image60.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11.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 name="Shape 61"/>
        <p:cNvGrpSpPr/>
        <p:nvPr/>
      </p:nvGrpSpPr>
      <p:grpSpPr>
        <a:xfrm>
          <a:off x="0" y="0"/>
          <a:ext cx="0" cy="0"/>
          <a:chOff x="0" y="0"/>
          <a:chExt cx="0" cy="0"/>
        </a:xfrm>
      </p:grpSpPr>
      <p:sp>
        <p:nvSpPr>
          <p:cNvPr id="62" name="Google Shape;62;p13"/>
          <p:cNvSpPr txBox="1"/>
          <p:nvPr>
            <p:ph type="ctrTitle"/>
          </p:nvPr>
        </p:nvSpPr>
        <p:spPr>
          <a:xfrm>
            <a:off x="3044700" y="1444255"/>
            <a:ext cx="3054600" cy="1537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solidFill>
                  <a:srgbClr val="000000"/>
                </a:solidFill>
              </a:rPr>
              <a:t>Análisis y Visualización de Datos</a:t>
            </a:r>
            <a:endParaRPr>
              <a:solidFill>
                <a:srgbClr val="000000"/>
              </a:solidFill>
            </a:endParaRPr>
          </a:p>
        </p:txBody>
      </p:sp>
      <p:sp>
        <p:nvSpPr>
          <p:cNvPr id="63" name="Google Shape;63;p13"/>
          <p:cNvSpPr txBox="1"/>
          <p:nvPr>
            <p:ph idx="1" type="subTitle"/>
          </p:nvPr>
        </p:nvSpPr>
        <p:spPr>
          <a:xfrm>
            <a:off x="3044700" y="3338405"/>
            <a:ext cx="3054600" cy="701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u="sng">
                <a:solidFill>
                  <a:srgbClr val="249C90"/>
                </a:solidFill>
                <a:hlinkClick r:id="rId3"/>
              </a:rPr>
              <a:t>Diplomatura CDAAyA 2020</a:t>
            </a:r>
            <a:endParaRPr>
              <a:solidFill>
                <a:srgbClr val="249C90"/>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1" name="Shape 131"/>
        <p:cNvGrpSpPr/>
        <p:nvPr/>
      </p:nvGrpSpPr>
      <p:grpSpPr>
        <a:xfrm>
          <a:off x="0" y="0"/>
          <a:ext cx="0" cy="0"/>
          <a:chOff x="0" y="0"/>
          <a:chExt cx="0" cy="0"/>
        </a:xfrm>
      </p:grpSpPr>
      <p:sp>
        <p:nvSpPr>
          <p:cNvPr id="132" name="Google Shape;132;p22"/>
          <p:cNvSpPr txBox="1"/>
          <p:nvPr>
            <p:ph type="title"/>
          </p:nvPr>
        </p:nvSpPr>
        <p:spPr>
          <a:xfrm>
            <a:off x="370000" y="663725"/>
            <a:ext cx="86931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Independencia entre</a:t>
            </a:r>
            <a:r>
              <a:rPr lang="es"/>
              <a:t> Variables</a:t>
            </a:r>
            <a:endParaRPr/>
          </a:p>
        </p:txBody>
      </p:sp>
      <p:sp>
        <p:nvSpPr>
          <p:cNvPr id="133" name="Google Shape;133;p22"/>
          <p:cNvSpPr txBox="1"/>
          <p:nvPr/>
        </p:nvSpPr>
        <p:spPr>
          <a:xfrm>
            <a:off x="467725" y="1480025"/>
            <a:ext cx="8494200" cy="192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2000">
                <a:solidFill>
                  <a:srgbClr val="1B786E"/>
                </a:solidFill>
                <a:latin typeface="Open Sans"/>
                <a:ea typeface="Open Sans"/>
                <a:cs typeface="Open Sans"/>
                <a:sym typeface="Open Sans"/>
              </a:rPr>
              <a:t>X e Y</a:t>
            </a:r>
            <a:r>
              <a:rPr b="1" lang="es" sz="1800">
                <a:solidFill>
                  <a:srgbClr val="1B786E"/>
                </a:solidFill>
                <a:latin typeface="Open Sans"/>
                <a:ea typeface="Open Sans"/>
                <a:cs typeface="Open Sans"/>
                <a:sym typeface="Open Sans"/>
              </a:rPr>
              <a:t> </a:t>
            </a:r>
            <a:r>
              <a:rPr b="1" lang="es" sz="2000">
                <a:solidFill>
                  <a:srgbClr val="1B786E"/>
                </a:solidFill>
                <a:latin typeface="Open Sans"/>
                <a:ea typeface="Open Sans"/>
                <a:cs typeface="Open Sans"/>
                <a:sym typeface="Open Sans"/>
              </a:rPr>
              <a:t> v.a. </a:t>
            </a:r>
            <a:r>
              <a:rPr lang="es" sz="2000">
                <a:latin typeface="Open Sans"/>
                <a:ea typeface="Open Sans"/>
                <a:cs typeface="Open Sans"/>
                <a:sym typeface="Open Sans"/>
              </a:rPr>
              <a:t> se dicen </a:t>
            </a:r>
            <a:r>
              <a:rPr b="1" lang="es" sz="2000">
                <a:solidFill>
                  <a:srgbClr val="1B786E"/>
                </a:solidFill>
                <a:latin typeface="Open Sans"/>
                <a:ea typeface="Open Sans"/>
                <a:cs typeface="Open Sans"/>
                <a:sym typeface="Open Sans"/>
              </a:rPr>
              <a:t>independientes</a:t>
            </a:r>
            <a:r>
              <a:rPr lang="es" sz="2000">
                <a:latin typeface="Open Sans"/>
                <a:ea typeface="Open Sans"/>
                <a:cs typeface="Open Sans"/>
                <a:sym typeface="Open Sans"/>
              </a:rPr>
              <a:t> si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rPr lang="es" sz="2000">
                <a:latin typeface="Open Sans"/>
                <a:ea typeface="Open Sans"/>
                <a:cs typeface="Open Sans"/>
                <a:sym typeface="Open Sans"/>
              </a:rPr>
              <a:t>Para más variables:</a:t>
            </a:r>
            <a:endParaRPr sz="2000">
              <a:latin typeface="Open Sans"/>
              <a:ea typeface="Open Sans"/>
              <a:cs typeface="Open Sans"/>
              <a:sym typeface="Open Sans"/>
            </a:endParaRPr>
          </a:p>
          <a:p>
            <a:pPr indent="0" lvl="0" marL="0" rtl="0" algn="l">
              <a:spcBef>
                <a:spcPts val="0"/>
              </a:spcBef>
              <a:spcAft>
                <a:spcPts val="0"/>
              </a:spcAft>
              <a:buNone/>
            </a:pPr>
            <a:r>
              <a:rPr lang="es" sz="2000">
                <a:latin typeface="Open Sans"/>
                <a:ea typeface="Open Sans"/>
                <a:cs typeface="Open Sans"/>
                <a:sym typeface="Open Sans"/>
              </a:rPr>
              <a:t>Sean</a:t>
            </a:r>
            <a:r>
              <a:rPr lang="es" sz="2000">
                <a:latin typeface="Open Sans"/>
                <a:ea typeface="Open Sans"/>
                <a:cs typeface="Open Sans"/>
                <a:sym typeface="Open Sans"/>
              </a:rPr>
              <a:t> </a:t>
            </a:r>
            <a:r>
              <a:rPr b="1" lang="es" sz="2000">
                <a:solidFill>
                  <a:srgbClr val="1B786E"/>
                </a:solidFill>
                <a:latin typeface="Open Sans"/>
                <a:ea typeface="Open Sans"/>
                <a:cs typeface="Open Sans"/>
                <a:sym typeface="Open Sans"/>
              </a:rPr>
              <a:t>X</a:t>
            </a:r>
            <a:r>
              <a:rPr b="1" baseline="-25000" lang="es" sz="2000">
                <a:solidFill>
                  <a:srgbClr val="1B786E"/>
                </a:solidFill>
                <a:latin typeface="Open Sans"/>
                <a:ea typeface="Open Sans"/>
                <a:cs typeface="Open Sans"/>
                <a:sym typeface="Open Sans"/>
              </a:rPr>
              <a:t>1</a:t>
            </a:r>
            <a:r>
              <a:rPr b="1" lang="es" sz="2000">
                <a:solidFill>
                  <a:srgbClr val="1B786E"/>
                </a:solidFill>
                <a:latin typeface="Open Sans"/>
                <a:ea typeface="Open Sans"/>
                <a:cs typeface="Open Sans"/>
                <a:sym typeface="Open Sans"/>
              </a:rPr>
              <a:t>,X</a:t>
            </a:r>
            <a:r>
              <a:rPr b="1" baseline="-25000" lang="es" sz="2000">
                <a:solidFill>
                  <a:srgbClr val="1B786E"/>
                </a:solidFill>
                <a:latin typeface="Open Sans"/>
                <a:ea typeface="Open Sans"/>
                <a:cs typeface="Open Sans"/>
                <a:sym typeface="Open Sans"/>
              </a:rPr>
              <a:t>2</a:t>
            </a:r>
            <a:r>
              <a:rPr b="1" lang="es" sz="2000">
                <a:solidFill>
                  <a:srgbClr val="1B786E"/>
                </a:solidFill>
                <a:latin typeface="Open Sans"/>
                <a:ea typeface="Open Sans"/>
                <a:cs typeface="Open Sans"/>
                <a:sym typeface="Open Sans"/>
              </a:rPr>
              <a:t>, …,X</a:t>
            </a:r>
            <a:r>
              <a:rPr b="1" baseline="-25000" lang="es" sz="2000">
                <a:solidFill>
                  <a:srgbClr val="1B786E"/>
                </a:solidFill>
                <a:latin typeface="Open Sans"/>
                <a:ea typeface="Open Sans"/>
                <a:cs typeface="Open Sans"/>
                <a:sym typeface="Open Sans"/>
              </a:rPr>
              <a:t>n</a:t>
            </a:r>
            <a:r>
              <a:rPr lang="es" sz="2000">
                <a:latin typeface="Open Sans"/>
                <a:ea typeface="Open Sans"/>
                <a:cs typeface="Open Sans"/>
                <a:sym typeface="Open Sans"/>
              </a:rPr>
              <a:t>, variables aleatorias se dicen mutuamente </a:t>
            </a:r>
            <a:r>
              <a:rPr b="1" lang="es" sz="2000">
                <a:solidFill>
                  <a:srgbClr val="1B786E"/>
                </a:solidFill>
                <a:latin typeface="Open Sans"/>
                <a:ea typeface="Open Sans"/>
                <a:cs typeface="Open Sans"/>
                <a:sym typeface="Open Sans"/>
              </a:rPr>
              <a:t>independient</a:t>
            </a:r>
            <a:r>
              <a:rPr b="1" lang="es" sz="2000">
                <a:solidFill>
                  <a:srgbClr val="1B786E"/>
                </a:solidFill>
                <a:latin typeface="Open Sans"/>
                <a:ea typeface="Open Sans"/>
                <a:cs typeface="Open Sans"/>
                <a:sym typeface="Open Sans"/>
              </a:rPr>
              <a:t>e</a:t>
            </a:r>
            <a:r>
              <a:rPr b="1" lang="es" sz="2000">
                <a:solidFill>
                  <a:srgbClr val="1B786E"/>
                </a:solidFill>
                <a:latin typeface="Open Sans"/>
                <a:ea typeface="Open Sans"/>
                <a:cs typeface="Open Sans"/>
                <a:sym typeface="Open Sans"/>
              </a:rPr>
              <a:t>s</a:t>
            </a:r>
            <a:r>
              <a:rPr lang="es" sz="2000">
                <a:latin typeface="Open Sans"/>
                <a:ea typeface="Open Sans"/>
                <a:cs typeface="Open Sans"/>
                <a:sym typeface="Open Sans"/>
              </a:rPr>
              <a:t> si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r">
              <a:spcBef>
                <a:spcPts val="0"/>
              </a:spcBef>
              <a:spcAft>
                <a:spcPts val="0"/>
              </a:spcAft>
              <a:buNone/>
            </a:pPr>
            <a:r>
              <a:t/>
            </a:r>
            <a:endParaRPr>
              <a:solidFill>
                <a:srgbClr val="1B786E"/>
              </a:solidFill>
              <a:latin typeface="Open Sans"/>
              <a:ea typeface="Open Sans"/>
              <a:cs typeface="Open Sans"/>
              <a:sym typeface="Open Sans"/>
            </a:endParaRPr>
          </a:p>
        </p:txBody>
      </p:sp>
      <p:pic>
        <p:nvPicPr>
          <p:cNvPr id="134" name="Google Shape;134;p22"/>
          <p:cNvPicPr preferRelativeResize="0"/>
          <p:nvPr/>
        </p:nvPicPr>
        <p:blipFill>
          <a:blip r:embed="rId3">
            <a:alphaModFix/>
          </a:blip>
          <a:stretch>
            <a:fillRect/>
          </a:stretch>
        </p:blipFill>
        <p:spPr>
          <a:xfrm>
            <a:off x="5324375" y="1562200"/>
            <a:ext cx="2314475" cy="367200"/>
          </a:xfrm>
          <a:prstGeom prst="rect">
            <a:avLst/>
          </a:prstGeom>
          <a:noFill/>
          <a:ln>
            <a:noFill/>
          </a:ln>
        </p:spPr>
      </p:pic>
      <p:pic>
        <p:nvPicPr>
          <p:cNvPr id="135" name="Google Shape;135;p22"/>
          <p:cNvPicPr preferRelativeResize="0"/>
          <p:nvPr/>
        </p:nvPicPr>
        <p:blipFill>
          <a:blip r:embed="rId4">
            <a:alphaModFix/>
          </a:blip>
          <a:stretch>
            <a:fillRect/>
          </a:stretch>
        </p:blipFill>
        <p:spPr>
          <a:xfrm>
            <a:off x="914400" y="3285550"/>
            <a:ext cx="6664149" cy="9463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 name="Shape 139"/>
        <p:cNvGrpSpPr/>
        <p:nvPr/>
      </p:nvGrpSpPr>
      <p:grpSpPr>
        <a:xfrm>
          <a:off x="0" y="0"/>
          <a:ext cx="0" cy="0"/>
          <a:chOff x="0" y="0"/>
          <a:chExt cx="0" cy="0"/>
        </a:xfrm>
      </p:grpSpPr>
      <p:sp>
        <p:nvSpPr>
          <p:cNvPr id="140" name="Google Shape;140;p23"/>
          <p:cNvSpPr txBox="1"/>
          <p:nvPr>
            <p:ph type="title"/>
          </p:nvPr>
        </p:nvSpPr>
        <p:spPr>
          <a:xfrm>
            <a:off x="370000" y="663725"/>
            <a:ext cx="86931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Varias Variables: independencia</a:t>
            </a:r>
            <a:endParaRPr/>
          </a:p>
        </p:txBody>
      </p:sp>
      <p:sp>
        <p:nvSpPr>
          <p:cNvPr id="141" name="Google Shape;141;p23"/>
          <p:cNvSpPr txBox="1"/>
          <p:nvPr/>
        </p:nvSpPr>
        <p:spPr>
          <a:xfrm>
            <a:off x="467725" y="1480025"/>
            <a:ext cx="5136000" cy="192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2000">
                <a:solidFill>
                  <a:srgbClr val="1B786E"/>
                </a:solidFill>
                <a:latin typeface="Open Sans"/>
                <a:ea typeface="Open Sans"/>
                <a:cs typeface="Open Sans"/>
                <a:sym typeface="Open Sans"/>
              </a:rPr>
              <a:t>X</a:t>
            </a:r>
            <a:r>
              <a:rPr lang="es" sz="1800">
                <a:latin typeface="Open Sans"/>
                <a:ea typeface="Open Sans"/>
                <a:cs typeface="Open Sans"/>
                <a:sym typeface="Open Sans"/>
              </a:rPr>
              <a:t>:</a:t>
            </a:r>
            <a:r>
              <a:rPr b="1" lang="es" sz="1800">
                <a:solidFill>
                  <a:srgbClr val="1B786E"/>
                </a:solidFill>
                <a:latin typeface="Open Sans"/>
                <a:ea typeface="Open Sans"/>
                <a:cs typeface="Open Sans"/>
                <a:sym typeface="Open Sans"/>
              </a:rPr>
              <a:t> </a:t>
            </a:r>
            <a:r>
              <a:rPr lang="es" sz="1800">
                <a:latin typeface="Open Sans"/>
                <a:ea typeface="Open Sans"/>
                <a:cs typeface="Open Sans"/>
                <a:sym typeface="Open Sans"/>
              </a:rPr>
              <a:t>Ω⇾R</a:t>
            </a:r>
            <a:r>
              <a:rPr b="1" lang="es" sz="2000">
                <a:solidFill>
                  <a:srgbClr val="1B786E"/>
                </a:solidFill>
                <a:latin typeface="Open Sans"/>
                <a:ea typeface="Open Sans"/>
                <a:cs typeface="Open Sans"/>
                <a:sym typeface="Open Sans"/>
              </a:rPr>
              <a:t> e Y</a:t>
            </a:r>
            <a:r>
              <a:rPr lang="es" sz="1800">
                <a:latin typeface="Open Sans"/>
                <a:ea typeface="Open Sans"/>
                <a:cs typeface="Open Sans"/>
                <a:sym typeface="Open Sans"/>
              </a:rPr>
              <a:t>: Ω⇾R</a:t>
            </a:r>
            <a:r>
              <a:rPr b="1" lang="es" sz="1800">
                <a:solidFill>
                  <a:srgbClr val="1B786E"/>
                </a:solidFill>
                <a:latin typeface="Open Sans"/>
                <a:ea typeface="Open Sans"/>
                <a:cs typeface="Open Sans"/>
                <a:sym typeface="Open Sans"/>
              </a:rPr>
              <a:t> </a:t>
            </a:r>
            <a:r>
              <a:rPr b="1" lang="es" sz="2000">
                <a:solidFill>
                  <a:srgbClr val="1B786E"/>
                </a:solidFill>
                <a:latin typeface="Open Sans"/>
                <a:ea typeface="Open Sans"/>
                <a:cs typeface="Open Sans"/>
                <a:sym typeface="Open Sans"/>
              </a:rPr>
              <a:t> variables aleatorias</a:t>
            </a:r>
            <a:r>
              <a:rPr lang="es" sz="2000">
                <a:latin typeface="Open Sans"/>
                <a:ea typeface="Open Sans"/>
                <a:cs typeface="Open Sans"/>
                <a:sym typeface="Open Sans"/>
              </a:rPr>
              <a:t>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rPr b="1" lang="es" sz="1800">
                <a:solidFill>
                  <a:srgbClr val="1B786E"/>
                </a:solidFill>
                <a:latin typeface="Open Sans"/>
                <a:ea typeface="Open Sans"/>
                <a:cs typeface="Open Sans"/>
                <a:sym typeface="Open Sans"/>
              </a:rPr>
              <a:t>Si X e Y son independientes</a:t>
            </a:r>
            <a:r>
              <a:rPr lang="es" sz="1800">
                <a:solidFill>
                  <a:srgbClr val="666666"/>
                </a:solidFill>
                <a:latin typeface="Open Sans"/>
                <a:ea typeface="Open Sans"/>
                <a:cs typeface="Open Sans"/>
                <a:sym typeface="Open Sans"/>
              </a:rPr>
              <a:t> se cumple:</a:t>
            </a:r>
            <a:endParaRPr sz="1800">
              <a:solidFill>
                <a:srgbClr val="666666"/>
              </a:solidFill>
              <a:latin typeface="Open Sans"/>
              <a:ea typeface="Open Sans"/>
              <a:cs typeface="Open Sans"/>
              <a:sym typeface="Open Sans"/>
            </a:endParaRPr>
          </a:p>
          <a:p>
            <a:pPr indent="0" lvl="0" marL="0" rtl="0" algn="just">
              <a:spcBef>
                <a:spcPts val="0"/>
              </a:spcBef>
              <a:spcAft>
                <a:spcPts val="0"/>
              </a:spcAft>
              <a:buNone/>
            </a:pPr>
            <a:r>
              <a:t/>
            </a:r>
            <a:endParaRPr sz="1800">
              <a:solidFill>
                <a:schemeClr val="dk1"/>
              </a:solidFill>
              <a:latin typeface="Open Sans"/>
              <a:ea typeface="Open Sans"/>
              <a:cs typeface="Open Sans"/>
              <a:sym typeface="Open Sans"/>
            </a:endParaRPr>
          </a:p>
          <a:p>
            <a:pPr indent="-342900" lvl="0" marL="457200" rtl="0" algn="just">
              <a:spcBef>
                <a:spcPts val="0"/>
              </a:spcBef>
              <a:spcAft>
                <a:spcPts val="0"/>
              </a:spcAft>
              <a:buClr>
                <a:schemeClr val="dk1"/>
              </a:buClr>
              <a:buSzPts val="1800"/>
              <a:buFont typeface="Open Sans"/>
              <a:buChar char="●"/>
            </a:pPr>
            <a:r>
              <a:rPr lang="es" sz="1800">
                <a:solidFill>
                  <a:schemeClr val="dk1"/>
                </a:solidFill>
                <a:latin typeface="Open Sans"/>
                <a:ea typeface="Open Sans"/>
                <a:cs typeface="Open Sans"/>
                <a:sym typeface="Open Sans"/>
              </a:rPr>
              <a:t>E(X.Y)=E(X).E(Y),</a:t>
            </a:r>
            <a:endParaRPr sz="1800">
              <a:solidFill>
                <a:schemeClr val="dk1"/>
              </a:solidFill>
              <a:latin typeface="Open Sans"/>
              <a:ea typeface="Open Sans"/>
              <a:cs typeface="Open Sans"/>
              <a:sym typeface="Open Sans"/>
            </a:endParaRPr>
          </a:p>
          <a:p>
            <a:pPr indent="0" lvl="0" marL="457200" rtl="0" algn="just">
              <a:spcBef>
                <a:spcPts val="0"/>
              </a:spcBef>
              <a:spcAft>
                <a:spcPts val="0"/>
              </a:spcAft>
              <a:buNone/>
            </a:pPr>
            <a:r>
              <a:t/>
            </a:r>
            <a:endParaRPr sz="1800">
              <a:solidFill>
                <a:schemeClr val="dk1"/>
              </a:solidFill>
              <a:latin typeface="Open Sans"/>
              <a:ea typeface="Open Sans"/>
              <a:cs typeface="Open Sans"/>
              <a:sym typeface="Open Sans"/>
            </a:endParaRPr>
          </a:p>
          <a:p>
            <a:pPr indent="-342900" lvl="0" marL="457200" rtl="0" algn="just">
              <a:spcBef>
                <a:spcPts val="0"/>
              </a:spcBef>
              <a:spcAft>
                <a:spcPts val="0"/>
              </a:spcAft>
              <a:buClr>
                <a:schemeClr val="dk1"/>
              </a:buClr>
              <a:buSzPts val="1800"/>
              <a:buFont typeface="Open Sans"/>
              <a:buChar char="●"/>
            </a:pPr>
            <a:r>
              <a:rPr lang="es" sz="1800">
                <a:solidFill>
                  <a:schemeClr val="dk1"/>
                </a:solidFill>
                <a:latin typeface="Open Sans"/>
                <a:ea typeface="Open Sans"/>
                <a:cs typeface="Open Sans"/>
                <a:sym typeface="Open Sans"/>
              </a:rPr>
              <a:t>Cov(X,Y)=0</a:t>
            </a:r>
            <a:endParaRPr sz="1800">
              <a:solidFill>
                <a:schemeClr val="dk1"/>
              </a:solidFill>
              <a:latin typeface="Open Sans"/>
              <a:ea typeface="Open Sans"/>
              <a:cs typeface="Open Sans"/>
              <a:sym typeface="Open Sans"/>
            </a:endParaRPr>
          </a:p>
          <a:p>
            <a:pPr indent="0" lvl="0" marL="457200" rtl="0" algn="just">
              <a:spcBef>
                <a:spcPts val="0"/>
              </a:spcBef>
              <a:spcAft>
                <a:spcPts val="0"/>
              </a:spcAft>
              <a:buNone/>
            </a:pPr>
            <a:r>
              <a:t/>
            </a:r>
            <a:endParaRPr sz="1800">
              <a:solidFill>
                <a:schemeClr val="dk1"/>
              </a:solidFill>
              <a:latin typeface="Open Sans"/>
              <a:ea typeface="Open Sans"/>
              <a:cs typeface="Open Sans"/>
              <a:sym typeface="Open Sans"/>
            </a:endParaRPr>
          </a:p>
          <a:p>
            <a:pPr indent="-342900" lvl="0" marL="457200" rtl="0" algn="just">
              <a:spcBef>
                <a:spcPts val="0"/>
              </a:spcBef>
              <a:spcAft>
                <a:spcPts val="0"/>
              </a:spcAft>
              <a:buClr>
                <a:schemeClr val="dk1"/>
              </a:buClr>
              <a:buSzPts val="1800"/>
              <a:buFont typeface="Open Sans"/>
              <a:buChar char="●"/>
            </a:pPr>
            <a:r>
              <a:rPr lang="es" sz="1800">
                <a:solidFill>
                  <a:schemeClr val="dk1"/>
                </a:solidFill>
                <a:latin typeface="Open Sans"/>
                <a:ea typeface="Open Sans"/>
                <a:cs typeface="Open Sans"/>
                <a:sym typeface="Open Sans"/>
              </a:rPr>
              <a:t>⍴=Corr(X,Y)=0</a:t>
            </a:r>
            <a:endParaRPr sz="1800">
              <a:solidFill>
                <a:schemeClr val="dk1"/>
              </a:solidFill>
              <a:latin typeface="Open Sans"/>
              <a:ea typeface="Open Sans"/>
              <a:cs typeface="Open Sans"/>
              <a:sym typeface="Open Sans"/>
            </a:endParaRPr>
          </a:p>
          <a:p>
            <a:pPr indent="0" lvl="0" marL="457200" rtl="0" algn="just">
              <a:spcBef>
                <a:spcPts val="0"/>
              </a:spcBef>
              <a:spcAft>
                <a:spcPts val="0"/>
              </a:spcAft>
              <a:buNone/>
            </a:pPr>
            <a:r>
              <a:t/>
            </a:r>
            <a:endParaRPr sz="1800">
              <a:solidFill>
                <a:schemeClr val="dk1"/>
              </a:solidFill>
              <a:latin typeface="Open Sans"/>
              <a:ea typeface="Open Sans"/>
              <a:cs typeface="Open Sans"/>
              <a:sym typeface="Open Sans"/>
            </a:endParaRPr>
          </a:p>
          <a:p>
            <a:pPr indent="-342900" lvl="0" marL="457200" rtl="0" algn="just">
              <a:spcBef>
                <a:spcPts val="0"/>
              </a:spcBef>
              <a:spcAft>
                <a:spcPts val="0"/>
              </a:spcAft>
              <a:buClr>
                <a:schemeClr val="dk1"/>
              </a:buClr>
              <a:buSzPts val="1800"/>
              <a:buFont typeface="Open Sans"/>
              <a:buChar char="●"/>
            </a:pPr>
            <a:r>
              <a:rPr lang="es" sz="1800">
                <a:solidFill>
                  <a:schemeClr val="dk1"/>
                </a:solidFill>
                <a:latin typeface="Open Sans"/>
                <a:ea typeface="Open Sans"/>
                <a:cs typeface="Open Sans"/>
                <a:sym typeface="Open Sans"/>
              </a:rPr>
              <a:t>Var(X+Y)=Var(X)+Var(Y)</a:t>
            </a:r>
            <a:r>
              <a:rPr lang="es" sz="1800">
                <a:latin typeface="Open Sans"/>
                <a:ea typeface="Open Sans"/>
                <a:cs typeface="Open Sans"/>
                <a:sym typeface="Open Sans"/>
              </a:rPr>
              <a:t>.  </a:t>
            </a:r>
            <a:endParaRPr sz="1800">
              <a:latin typeface="Open Sans"/>
              <a:ea typeface="Open Sans"/>
              <a:cs typeface="Open Sans"/>
              <a:sym typeface="Open Sans"/>
            </a:endParaRPr>
          </a:p>
          <a:p>
            <a:pPr indent="0" lvl="0" marL="0" rtl="0" algn="r">
              <a:spcBef>
                <a:spcPts val="0"/>
              </a:spcBef>
              <a:spcAft>
                <a:spcPts val="0"/>
              </a:spcAft>
              <a:buNone/>
            </a:pPr>
            <a:r>
              <a:t/>
            </a:r>
            <a:endParaRPr>
              <a:solidFill>
                <a:srgbClr val="1B786E"/>
              </a:solidFill>
              <a:latin typeface="Open Sans"/>
              <a:ea typeface="Open Sans"/>
              <a:cs typeface="Open Sans"/>
              <a:sym typeface="Open Sans"/>
            </a:endParaRPr>
          </a:p>
        </p:txBody>
      </p:sp>
      <p:sp>
        <p:nvSpPr>
          <p:cNvPr id="142" name="Google Shape;142;p23"/>
          <p:cNvSpPr txBox="1"/>
          <p:nvPr/>
        </p:nvSpPr>
        <p:spPr>
          <a:xfrm>
            <a:off x="4405675" y="2675125"/>
            <a:ext cx="3467400" cy="2054100"/>
          </a:xfrm>
          <a:prstGeom prst="rect">
            <a:avLst/>
          </a:prstGeom>
          <a:noFill/>
          <a:ln>
            <a:noFill/>
          </a:ln>
        </p:spPr>
        <p:txBody>
          <a:bodyPr anchorCtr="0" anchor="t" bIns="91425" lIns="91425" spcFirstLastPara="1" rIns="91425" wrap="square" tIns="91425">
            <a:noAutofit/>
          </a:bodyPr>
          <a:lstStyle/>
          <a:p>
            <a:pPr indent="-342900" lvl="0" marL="457200" rtl="0" algn="just">
              <a:spcBef>
                <a:spcPts val="0"/>
              </a:spcBef>
              <a:spcAft>
                <a:spcPts val="0"/>
              </a:spcAft>
              <a:buClr>
                <a:schemeClr val="dk1"/>
              </a:buClr>
              <a:buSzPts val="1800"/>
              <a:buFont typeface="Open Sans"/>
              <a:buChar char="●"/>
            </a:pPr>
            <a:r>
              <a:rPr lang="es" sz="1800">
                <a:solidFill>
                  <a:schemeClr val="dk1"/>
                </a:solidFill>
                <a:latin typeface="Open Sans"/>
                <a:ea typeface="Open Sans"/>
                <a:cs typeface="Open Sans"/>
                <a:sym typeface="Open Sans"/>
              </a:rPr>
              <a:t>P(X=x, Y=y)=P(X=x). P(Y=y) ,</a:t>
            </a:r>
            <a:endParaRPr sz="1800">
              <a:solidFill>
                <a:schemeClr val="dk1"/>
              </a:solidFill>
              <a:latin typeface="Open Sans"/>
              <a:ea typeface="Open Sans"/>
              <a:cs typeface="Open Sans"/>
              <a:sym typeface="Open Sans"/>
            </a:endParaRPr>
          </a:p>
          <a:p>
            <a:pPr indent="0" lvl="0" marL="457200" rtl="0" algn="just">
              <a:spcBef>
                <a:spcPts val="0"/>
              </a:spcBef>
              <a:spcAft>
                <a:spcPts val="0"/>
              </a:spcAft>
              <a:buNone/>
            </a:pPr>
            <a:r>
              <a:t/>
            </a:r>
            <a:endParaRPr sz="1800">
              <a:solidFill>
                <a:schemeClr val="dk1"/>
              </a:solidFill>
              <a:latin typeface="Open Sans"/>
              <a:ea typeface="Open Sans"/>
              <a:cs typeface="Open Sans"/>
              <a:sym typeface="Open Sans"/>
            </a:endParaRPr>
          </a:p>
          <a:p>
            <a:pPr indent="-342900" lvl="0" marL="457200" rtl="0" algn="just">
              <a:spcBef>
                <a:spcPts val="0"/>
              </a:spcBef>
              <a:spcAft>
                <a:spcPts val="0"/>
              </a:spcAft>
              <a:buClr>
                <a:schemeClr val="dk1"/>
              </a:buClr>
              <a:buSzPts val="1800"/>
              <a:buFont typeface="Open Sans"/>
              <a:buChar char="●"/>
            </a:pPr>
            <a:r>
              <a:rPr lang="es" sz="1800">
                <a:solidFill>
                  <a:schemeClr val="dk1"/>
                </a:solidFill>
                <a:latin typeface="Open Sans"/>
                <a:ea typeface="Open Sans"/>
                <a:cs typeface="Open Sans"/>
                <a:sym typeface="Open Sans"/>
              </a:rPr>
              <a:t>P</a:t>
            </a:r>
            <a:r>
              <a:rPr lang="es" sz="1800">
                <a:solidFill>
                  <a:schemeClr val="dk1"/>
                </a:solidFill>
                <a:latin typeface="Open Sans"/>
                <a:ea typeface="Open Sans"/>
                <a:cs typeface="Open Sans"/>
                <a:sym typeface="Open Sans"/>
              </a:rPr>
              <a:t>(X=x|Y=y)=P(X=x) ,</a:t>
            </a:r>
            <a:endParaRPr sz="1800">
              <a:solidFill>
                <a:schemeClr val="dk1"/>
              </a:solidFill>
              <a:latin typeface="Open Sans"/>
              <a:ea typeface="Open Sans"/>
              <a:cs typeface="Open Sans"/>
              <a:sym typeface="Open Sans"/>
            </a:endParaRPr>
          </a:p>
          <a:p>
            <a:pPr indent="0" lvl="0" marL="457200" rtl="0" algn="just">
              <a:spcBef>
                <a:spcPts val="0"/>
              </a:spcBef>
              <a:spcAft>
                <a:spcPts val="0"/>
              </a:spcAft>
              <a:buClr>
                <a:schemeClr val="dk1"/>
              </a:buClr>
              <a:buSzPts val="1100"/>
              <a:buFont typeface="Arial"/>
              <a:buNone/>
            </a:pPr>
            <a:r>
              <a:t/>
            </a:r>
            <a:endParaRPr sz="1800">
              <a:solidFill>
                <a:schemeClr val="dk1"/>
              </a:solidFill>
              <a:latin typeface="Open Sans"/>
              <a:ea typeface="Open Sans"/>
              <a:cs typeface="Open Sans"/>
              <a:sym typeface="Open Sans"/>
            </a:endParaRPr>
          </a:p>
          <a:p>
            <a:pPr indent="-342900" lvl="0" marL="457200" rtl="0" algn="just">
              <a:spcBef>
                <a:spcPts val="0"/>
              </a:spcBef>
              <a:spcAft>
                <a:spcPts val="0"/>
              </a:spcAft>
              <a:buClr>
                <a:schemeClr val="dk1"/>
              </a:buClr>
              <a:buSzPts val="1800"/>
              <a:buFont typeface="Open Sans"/>
              <a:buChar char="●"/>
            </a:pPr>
            <a:r>
              <a:t/>
            </a:r>
            <a:endParaRPr>
              <a:latin typeface="Open Sans"/>
              <a:ea typeface="Open Sans"/>
              <a:cs typeface="Open Sans"/>
              <a:sym typeface="Open Sans"/>
            </a:endParaRPr>
          </a:p>
          <a:p>
            <a:pPr indent="0" lvl="0" marL="457200" rtl="0" algn="just">
              <a:spcBef>
                <a:spcPts val="0"/>
              </a:spcBef>
              <a:spcAft>
                <a:spcPts val="0"/>
              </a:spcAft>
              <a:buNone/>
            </a:pPr>
            <a:r>
              <a:t/>
            </a:r>
            <a:endParaRPr>
              <a:latin typeface="Open Sans"/>
              <a:ea typeface="Open Sans"/>
              <a:cs typeface="Open Sans"/>
              <a:sym typeface="Open Sans"/>
            </a:endParaRPr>
          </a:p>
          <a:p>
            <a:pPr indent="-342900" lvl="0" marL="457200" rtl="0" algn="just">
              <a:spcBef>
                <a:spcPts val="0"/>
              </a:spcBef>
              <a:spcAft>
                <a:spcPts val="0"/>
              </a:spcAft>
              <a:buClr>
                <a:schemeClr val="dk1"/>
              </a:buClr>
              <a:buSzPts val="1800"/>
              <a:buFont typeface="Open Sans"/>
              <a:buChar char="●"/>
            </a:pPr>
            <a:r>
              <a:t/>
            </a:r>
            <a:endParaRPr>
              <a:latin typeface="Open Sans"/>
              <a:ea typeface="Open Sans"/>
              <a:cs typeface="Open Sans"/>
              <a:sym typeface="Open Sans"/>
            </a:endParaRPr>
          </a:p>
        </p:txBody>
      </p:sp>
      <p:pic>
        <p:nvPicPr>
          <p:cNvPr id="143" name="Google Shape;143;p23"/>
          <p:cNvPicPr preferRelativeResize="0"/>
          <p:nvPr/>
        </p:nvPicPr>
        <p:blipFill>
          <a:blip r:embed="rId3">
            <a:alphaModFix/>
          </a:blip>
          <a:stretch>
            <a:fillRect/>
          </a:stretch>
        </p:blipFill>
        <p:spPr>
          <a:xfrm>
            <a:off x="4917925" y="3847200"/>
            <a:ext cx="2756425" cy="302525"/>
          </a:xfrm>
          <a:prstGeom prst="rect">
            <a:avLst/>
          </a:prstGeom>
          <a:noFill/>
          <a:ln>
            <a:noFill/>
          </a:ln>
        </p:spPr>
      </p:pic>
      <p:pic>
        <p:nvPicPr>
          <p:cNvPr id="144" name="Google Shape;144;p23"/>
          <p:cNvPicPr preferRelativeResize="0"/>
          <p:nvPr/>
        </p:nvPicPr>
        <p:blipFill>
          <a:blip r:embed="rId4">
            <a:alphaModFix/>
          </a:blip>
          <a:stretch>
            <a:fillRect/>
          </a:stretch>
        </p:blipFill>
        <p:spPr>
          <a:xfrm>
            <a:off x="4946325" y="4320050"/>
            <a:ext cx="3964375" cy="592912"/>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8" name="Shape 148"/>
        <p:cNvGrpSpPr/>
        <p:nvPr/>
      </p:nvGrpSpPr>
      <p:grpSpPr>
        <a:xfrm>
          <a:off x="0" y="0"/>
          <a:ext cx="0" cy="0"/>
          <a:chOff x="0" y="0"/>
          <a:chExt cx="0" cy="0"/>
        </a:xfrm>
      </p:grpSpPr>
      <p:pic>
        <p:nvPicPr>
          <p:cNvPr id="149" name="Google Shape;149;p24"/>
          <p:cNvPicPr preferRelativeResize="0"/>
          <p:nvPr/>
        </p:nvPicPr>
        <p:blipFill>
          <a:blip r:embed="rId3">
            <a:alphaModFix/>
          </a:blip>
          <a:stretch>
            <a:fillRect/>
          </a:stretch>
        </p:blipFill>
        <p:spPr>
          <a:xfrm>
            <a:off x="5900100" y="1202125"/>
            <a:ext cx="2253300" cy="2684075"/>
          </a:xfrm>
          <a:prstGeom prst="rect">
            <a:avLst/>
          </a:prstGeom>
          <a:noFill/>
          <a:ln>
            <a:noFill/>
          </a:ln>
        </p:spPr>
      </p:pic>
      <p:sp>
        <p:nvSpPr>
          <p:cNvPr id="150" name="Google Shape;150;p24"/>
          <p:cNvSpPr txBox="1"/>
          <p:nvPr>
            <p:ph type="title"/>
          </p:nvPr>
        </p:nvSpPr>
        <p:spPr>
          <a:xfrm>
            <a:off x="311700" y="316800"/>
            <a:ext cx="8250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Ejemplo: distribución Normal bivariada</a:t>
            </a:r>
            <a:endParaRPr/>
          </a:p>
        </p:txBody>
      </p:sp>
      <p:pic>
        <p:nvPicPr>
          <p:cNvPr id="151" name="Google Shape;151;p24"/>
          <p:cNvPicPr preferRelativeResize="0"/>
          <p:nvPr/>
        </p:nvPicPr>
        <p:blipFill>
          <a:blip r:embed="rId4">
            <a:alphaModFix/>
          </a:blip>
          <a:stretch>
            <a:fillRect/>
          </a:stretch>
        </p:blipFill>
        <p:spPr>
          <a:xfrm>
            <a:off x="1138500" y="1682100"/>
            <a:ext cx="3048000" cy="2286000"/>
          </a:xfrm>
          <a:prstGeom prst="rect">
            <a:avLst/>
          </a:prstGeom>
          <a:noFill/>
          <a:ln>
            <a:noFill/>
          </a:ln>
        </p:spPr>
      </p:pic>
      <p:pic>
        <p:nvPicPr>
          <p:cNvPr id="152" name="Google Shape;152;p24"/>
          <p:cNvPicPr preferRelativeResize="0"/>
          <p:nvPr/>
        </p:nvPicPr>
        <p:blipFill>
          <a:blip r:embed="rId5">
            <a:alphaModFix/>
          </a:blip>
          <a:stretch>
            <a:fillRect/>
          </a:stretch>
        </p:blipFill>
        <p:spPr>
          <a:xfrm>
            <a:off x="1161684" y="3735900"/>
            <a:ext cx="7850316" cy="755700"/>
          </a:xfrm>
          <a:prstGeom prst="rect">
            <a:avLst/>
          </a:prstGeom>
          <a:noFill/>
          <a:ln>
            <a:noFill/>
          </a:ln>
        </p:spPr>
      </p:pic>
      <p:sp>
        <p:nvSpPr>
          <p:cNvPr id="153" name="Google Shape;153;p24"/>
          <p:cNvSpPr txBox="1"/>
          <p:nvPr/>
        </p:nvSpPr>
        <p:spPr>
          <a:xfrm>
            <a:off x="467725" y="1022825"/>
            <a:ext cx="8494200" cy="192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2000">
                <a:solidFill>
                  <a:srgbClr val="1B786E"/>
                </a:solidFill>
                <a:latin typeface="Open Sans"/>
                <a:ea typeface="Open Sans"/>
                <a:cs typeface="Open Sans"/>
                <a:sym typeface="Open Sans"/>
              </a:rPr>
              <a:t>Diremos que el par (X, Y) de</a:t>
            </a:r>
            <a:r>
              <a:rPr b="1" lang="es" sz="1800">
                <a:solidFill>
                  <a:srgbClr val="1B786E"/>
                </a:solidFill>
                <a:latin typeface="Open Sans"/>
                <a:ea typeface="Open Sans"/>
                <a:cs typeface="Open Sans"/>
                <a:sym typeface="Open Sans"/>
              </a:rPr>
              <a:t> </a:t>
            </a:r>
            <a:r>
              <a:rPr b="1" lang="es" sz="2000">
                <a:solidFill>
                  <a:srgbClr val="1B786E"/>
                </a:solidFill>
                <a:latin typeface="Open Sans"/>
                <a:ea typeface="Open Sans"/>
                <a:cs typeface="Open Sans"/>
                <a:sym typeface="Open Sans"/>
              </a:rPr>
              <a:t> v.a. </a:t>
            </a:r>
            <a:r>
              <a:rPr lang="es" sz="2000">
                <a:latin typeface="Open Sans"/>
                <a:ea typeface="Open Sans"/>
                <a:cs typeface="Open Sans"/>
                <a:sym typeface="Open Sans"/>
              </a:rPr>
              <a:t> tiene distribución normal bivariada si función de densidad conjunta es:</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r">
              <a:spcBef>
                <a:spcPts val="0"/>
              </a:spcBef>
              <a:spcAft>
                <a:spcPts val="0"/>
              </a:spcAft>
              <a:buNone/>
            </a:pPr>
            <a:r>
              <a:t/>
            </a:r>
            <a:endParaRPr>
              <a:solidFill>
                <a:srgbClr val="1B786E"/>
              </a:solidFill>
              <a:latin typeface="Open Sans"/>
              <a:ea typeface="Open Sans"/>
              <a:cs typeface="Open Sans"/>
              <a:sym typeface="Open Sans"/>
            </a:endParaRPr>
          </a:p>
        </p:txBody>
      </p:sp>
      <p:sp>
        <p:nvSpPr>
          <p:cNvPr id="154" name="Google Shape;154;p24"/>
          <p:cNvSpPr txBox="1"/>
          <p:nvPr/>
        </p:nvSpPr>
        <p:spPr>
          <a:xfrm>
            <a:off x="455800" y="3858300"/>
            <a:ext cx="951600" cy="48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s" sz="1800">
                <a:solidFill>
                  <a:schemeClr val="dk1"/>
                </a:solidFill>
                <a:latin typeface="Open Sans"/>
                <a:ea typeface="Open Sans"/>
                <a:cs typeface="Open Sans"/>
                <a:sym typeface="Open Sans"/>
              </a:rPr>
              <a:t>f(x,y)=</a:t>
            </a:r>
            <a:endParaRPr sz="1800">
              <a:latin typeface="Open Sans"/>
              <a:ea typeface="Open Sans"/>
              <a:cs typeface="Open Sans"/>
              <a:sym typeface="Open Sans"/>
            </a:endParaRPr>
          </a:p>
        </p:txBody>
      </p:sp>
      <p:sp>
        <p:nvSpPr>
          <p:cNvPr id="155" name="Google Shape;155;p24"/>
          <p:cNvSpPr txBox="1"/>
          <p:nvPr/>
        </p:nvSpPr>
        <p:spPr>
          <a:xfrm>
            <a:off x="164700" y="4421525"/>
            <a:ext cx="5028300" cy="307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800">
                <a:solidFill>
                  <a:schemeClr val="dk1"/>
                </a:solidFill>
                <a:latin typeface="Open Sans"/>
                <a:ea typeface="Open Sans"/>
                <a:cs typeface="Open Sans"/>
                <a:sym typeface="Open Sans"/>
              </a:rPr>
              <a:t>μ</a:t>
            </a:r>
            <a:r>
              <a:rPr baseline="-25000" lang="es" sz="1800">
                <a:solidFill>
                  <a:schemeClr val="dk1"/>
                </a:solidFill>
                <a:latin typeface="Open Sans"/>
                <a:ea typeface="Open Sans"/>
                <a:cs typeface="Open Sans"/>
                <a:sym typeface="Open Sans"/>
              </a:rPr>
              <a:t>1</a:t>
            </a:r>
            <a:r>
              <a:rPr lang="es" sz="1800">
                <a:latin typeface="Open Sans"/>
                <a:ea typeface="Open Sans"/>
                <a:cs typeface="Open Sans"/>
                <a:sym typeface="Open Sans"/>
              </a:rPr>
              <a:t>= E(X),   </a:t>
            </a:r>
            <a:r>
              <a:rPr lang="es" sz="1800">
                <a:solidFill>
                  <a:schemeClr val="dk1"/>
                </a:solidFill>
                <a:latin typeface="Open Sans"/>
                <a:ea typeface="Open Sans"/>
                <a:cs typeface="Open Sans"/>
                <a:sym typeface="Open Sans"/>
              </a:rPr>
              <a:t>μ</a:t>
            </a:r>
            <a:r>
              <a:rPr baseline="-25000" lang="es" sz="1800">
                <a:solidFill>
                  <a:schemeClr val="dk1"/>
                </a:solidFill>
                <a:latin typeface="Open Sans"/>
                <a:ea typeface="Open Sans"/>
                <a:cs typeface="Open Sans"/>
                <a:sym typeface="Open Sans"/>
              </a:rPr>
              <a:t>2</a:t>
            </a:r>
            <a:r>
              <a:rPr lang="es" sz="1800">
                <a:latin typeface="Open Sans"/>
                <a:ea typeface="Open Sans"/>
                <a:cs typeface="Open Sans"/>
                <a:sym typeface="Open Sans"/>
              </a:rPr>
              <a:t>= E(Y) ,  σ</a:t>
            </a:r>
            <a:r>
              <a:rPr baseline="-25000" lang="es" sz="1800">
                <a:solidFill>
                  <a:schemeClr val="dk1"/>
                </a:solidFill>
                <a:latin typeface="Open Sans"/>
                <a:ea typeface="Open Sans"/>
                <a:cs typeface="Open Sans"/>
                <a:sym typeface="Open Sans"/>
              </a:rPr>
              <a:t>1</a:t>
            </a:r>
            <a:r>
              <a:rPr baseline="30000" lang="es" sz="1800">
                <a:solidFill>
                  <a:schemeClr val="dk1"/>
                </a:solidFill>
                <a:latin typeface="Open Sans"/>
                <a:ea typeface="Open Sans"/>
                <a:cs typeface="Open Sans"/>
                <a:sym typeface="Open Sans"/>
              </a:rPr>
              <a:t>2</a:t>
            </a:r>
            <a:r>
              <a:rPr lang="es" sz="1800">
                <a:latin typeface="Open Sans"/>
                <a:ea typeface="Open Sans"/>
                <a:cs typeface="Open Sans"/>
                <a:sym typeface="Open Sans"/>
              </a:rPr>
              <a:t>= Var(X),  </a:t>
            </a:r>
            <a:r>
              <a:rPr lang="es" sz="1800">
                <a:solidFill>
                  <a:schemeClr val="dk1"/>
                </a:solidFill>
                <a:latin typeface="Open Sans"/>
                <a:ea typeface="Open Sans"/>
                <a:cs typeface="Open Sans"/>
                <a:sym typeface="Open Sans"/>
              </a:rPr>
              <a:t>σ</a:t>
            </a:r>
            <a:r>
              <a:rPr baseline="-25000" lang="es" sz="1800">
                <a:solidFill>
                  <a:schemeClr val="dk1"/>
                </a:solidFill>
                <a:latin typeface="Open Sans"/>
                <a:ea typeface="Open Sans"/>
                <a:cs typeface="Open Sans"/>
                <a:sym typeface="Open Sans"/>
              </a:rPr>
              <a:t>2</a:t>
            </a:r>
            <a:r>
              <a:rPr baseline="30000" lang="es" sz="1800">
                <a:solidFill>
                  <a:schemeClr val="dk1"/>
                </a:solidFill>
                <a:latin typeface="Open Sans"/>
                <a:ea typeface="Open Sans"/>
                <a:cs typeface="Open Sans"/>
                <a:sym typeface="Open Sans"/>
              </a:rPr>
              <a:t>2</a:t>
            </a:r>
            <a:r>
              <a:rPr lang="es" sz="1800">
                <a:latin typeface="Open Sans"/>
                <a:ea typeface="Open Sans"/>
                <a:cs typeface="Open Sans"/>
                <a:sym typeface="Open Sans"/>
              </a:rPr>
              <a:t>= Var(Y), </a:t>
            </a:r>
            <a:endParaRPr sz="1800">
              <a:latin typeface="Open Sans"/>
              <a:ea typeface="Open Sans"/>
              <a:cs typeface="Open Sans"/>
              <a:sym typeface="Open Sans"/>
            </a:endParaRPr>
          </a:p>
        </p:txBody>
      </p:sp>
      <p:pic>
        <p:nvPicPr>
          <p:cNvPr id="156" name="Google Shape;156;p24"/>
          <p:cNvPicPr preferRelativeResize="0"/>
          <p:nvPr/>
        </p:nvPicPr>
        <p:blipFill>
          <a:blip r:embed="rId6">
            <a:alphaModFix/>
          </a:blip>
          <a:stretch>
            <a:fillRect/>
          </a:stretch>
        </p:blipFill>
        <p:spPr>
          <a:xfrm>
            <a:off x="5075049" y="4421524"/>
            <a:ext cx="3233025" cy="5915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0" name="Shape 160"/>
        <p:cNvGrpSpPr/>
        <p:nvPr/>
      </p:nvGrpSpPr>
      <p:grpSpPr>
        <a:xfrm>
          <a:off x="0" y="0"/>
          <a:ext cx="0" cy="0"/>
          <a:chOff x="0" y="0"/>
          <a:chExt cx="0" cy="0"/>
        </a:xfrm>
      </p:grpSpPr>
      <p:sp>
        <p:nvSpPr>
          <p:cNvPr id="161" name="Google Shape;161;p25"/>
          <p:cNvSpPr txBox="1"/>
          <p:nvPr>
            <p:ph type="title"/>
          </p:nvPr>
        </p:nvSpPr>
        <p:spPr>
          <a:xfrm>
            <a:off x="311700" y="316800"/>
            <a:ext cx="8250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Ejemplo: distribución Normal bivariada</a:t>
            </a:r>
            <a:endParaRPr/>
          </a:p>
        </p:txBody>
      </p:sp>
      <p:pic>
        <p:nvPicPr>
          <p:cNvPr id="162" name="Google Shape;162;p25"/>
          <p:cNvPicPr preferRelativeResize="0"/>
          <p:nvPr/>
        </p:nvPicPr>
        <p:blipFill>
          <a:blip r:embed="rId3">
            <a:alphaModFix/>
          </a:blip>
          <a:stretch>
            <a:fillRect/>
          </a:stretch>
        </p:blipFill>
        <p:spPr>
          <a:xfrm>
            <a:off x="6098700" y="1611375"/>
            <a:ext cx="2015925" cy="1511950"/>
          </a:xfrm>
          <a:prstGeom prst="rect">
            <a:avLst/>
          </a:prstGeom>
          <a:noFill/>
          <a:ln>
            <a:noFill/>
          </a:ln>
        </p:spPr>
      </p:pic>
      <p:pic>
        <p:nvPicPr>
          <p:cNvPr id="163" name="Google Shape;163;p25"/>
          <p:cNvPicPr preferRelativeResize="0"/>
          <p:nvPr/>
        </p:nvPicPr>
        <p:blipFill>
          <a:blip r:embed="rId4">
            <a:alphaModFix/>
          </a:blip>
          <a:stretch>
            <a:fillRect/>
          </a:stretch>
        </p:blipFill>
        <p:spPr>
          <a:xfrm>
            <a:off x="762000" y="3240226"/>
            <a:ext cx="8249999" cy="794174"/>
          </a:xfrm>
          <a:prstGeom prst="rect">
            <a:avLst/>
          </a:prstGeom>
          <a:noFill/>
          <a:ln>
            <a:noFill/>
          </a:ln>
        </p:spPr>
      </p:pic>
      <p:sp>
        <p:nvSpPr>
          <p:cNvPr id="164" name="Google Shape;164;p25"/>
          <p:cNvSpPr txBox="1"/>
          <p:nvPr/>
        </p:nvSpPr>
        <p:spPr>
          <a:xfrm>
            <a:off x="467725" y="1022825"/>
            <a:ext cx="8494200" cy="192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2000">
                <a:solidFill>
                  <a:srgbClr val="1B786E"/>
                </a:solidFill>
                <a:latin typeface="Open Sans"/>
                <a:ea typeface="Open Sans"/>
                <a:cs typeface="Open Sans"/>
                <a:sym typeface="Open Sans"/>
              </a:rPr>
              <a:t>X e Y</a:t>
            </a:r>
            <a:r>
              <a:rPr b="1" lang="es" sz="2000">
                <a:solidFill>
                  <a:srgbClr val="1B786E"/>
                </a:solidFill>
                <a:latin typeface="Open Sans"/>
                <a:ea typeface="Open Sans"/>
                <a:cs typeface="Open Sans"/>
                <a:sym typeface="Open Sans"/>
              </a:rPr>
              <a:t>  v.a.  </a:t>
            </a:r>
            <a:r>
              <a:rPr lang="es" sz="2000">
                <a:latin typeface="Open Sans"/>
                <a:ea typeface="Open Sans"/>
                <a:cs typeface="Open Sans"/>
                <a:sym typeface="Open Sans"/>
              </a:rPr>
              <a:t>con</a:t>
            </a:r>
            <a:r>
              <a:rPr lang="es" sz="2000">
                <a:latin typeface="Open Sans"/>
                <a:ea typeface="Open Sans"/>
                <a:cs typeface="Open Sans"/>
                <a:sym typeface="Open Sans"/>
              </a:rPr>
              <a:t> distribución normal bivariada son independientes si y sólo si ⍴=0 si y sólo si Cov(X,Y)=0</a:t>
            </a:r>
            <a:endParaRPr sz="2000">
              <a:latin typeface="Open Sans"/>
              <a:ea typeface="Open Sans"/>
              <a:cs typeface="Open Sans"/>
              <a:sym typeface="Open Sans"/>
            </a:endParaRPr>
          </a:p>
          <a:p>
            <a:pPr indent="0" lvl="0" marL="0" rtl="0" algn="r">
              <a:spcBef>
                <a:spcPts val="0"/>
              </a:spcBef>
              <a:spcAft>
                <a:spcPts val="0"/>
              </a:spcAft>
              <a:buNone/>
            </a:pPr>
            <a:r>
              <a:t/>
            </a:r>
            <a:endParaRPr>
              <a:solidFill>
                <a:srgbClr val="1B786E"/>
              </a:solidFill>
              <a:latin typeface="Open Sans"/>
              <a:ea typeface="Open Sans"/>
              <a:cs typeface="Open Sans"/>
              <a:sym typeface="Open Sans"/>
            </a:endParaRPr>
          </a:p>
        </p:txBody>
      </p:sp>
      <p:sp>
        <p:nvSpPr>
          <p:cNvPr id="165" name="Google Shape;165;p25"/>
          <p:cNvSpPr txBox="1"/>
          <p:nvPr/>
        </p:nvSpPr>
        <p:spPr>
          <a:xfrm>
            <a:off x="74800" y="3366625"/>
            <a:ext cx="915900" cy="59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s" sz="1800">
                <a:solidFill>
                  <a:schemeClr val="dk1"/>
                </a:solidFill>
                <a:latin typeface="Open Sans"/>
                <a:ea typeface="Open Sans"/>
                <a:cs typeface="Open Sans"/>
                <a:sym typeface="Open Sans"/>
              </a:rPr>
              <a:t>f(x,y)=</a:t>
            </a:r>
            <a:endParaRPr sz="1800">
              <a:latin typeface="Open Sans"/>
              <a:ea typeface="Open Sans"/>
              <a:cs typeface="Open Sans"/>
              <a:sym typeface="Open Sans"/>
            </a:endParaRPr>
          </a:p>
        </p:txBody>
      </p:sp>
      <p:pic>
        <p:nvPicPr>
          <p:cNvPr id="166" name="Google Shape;166;p25"/>
          <p:cNvPicPr preferRelativeResize="0"/>
          <p:nvPr/>
        </p:nvPicPr>
        <p:blipFill>
          <a:blip r:embed="rId5">
            <a:alphaModFix/>
          </a:blip>
          <a:stretch>
            <a:fillRect/>
          </a:stretch>
        </p:blipFill>
        <p:spPr>
          <a:xfrm>
            <a:off x="605299" y="2250924"/>
            <a:ext cx="3233025" cy="591575"/>
          </a:xfrm>
          <a:prstGeom prst="rect">
            <a:avLst/>
          </a:prstGeom>
          <a:noFill/>
          <a:ln>
            <a:noFill/>
          </a:ln>
        </p:spPr>
      </p:pic>
      <p:pic>
        <p:nvPicPr>
          <p:cNvPr id="167" name="Google Shape;167;p25"/>
          <p:cNvPicPr preferRelativeResize="0"/>
          <p:nvPr/>
        </p:nvPicPr>
        <p:blipFill>
          <a:blip r:embed="rId6">
            <a:alphaModFix/>
          </a:blip>
          <a:stretch>
            <a:fillRect/>
          </a:stretch>
        </p:blipFill>
        <p:spPr>
          <a:xfrm>
            <a:off x="685800" y="4170925"/>
            <a:ext cx="7510458" cy="591575"/>
          </a:xfrm>
          <a:prstGeom prst="rect">
            <a:avLst/>
          </a:prstGeom>
          <a:noFill/>
          <a:ln>
            <a:noFill/>
          </a:ln>
        </p:spPr>
      </p:pic>
      <p:sp>
        <p:nvSpPr>
          <p:cNvPr id="168" name="Google Shape;168;p25"/>
          <p:cNvSpPr txBox="1"/>
          <p:nvPr/>
        </p:nvSpPr>
        <p:spPr>
          <a:xfrm>
            <a:off x="74800" y="4204825"/>
            <a:ext cx="915900" cy="59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s" sz="1800">
                <a:solidFill>
                  <a:schemeClr val="dk1"/>
                </a:solidFill>
                <a:latin typeface="Open Sans"/>
                <a:ea typeface="Open Sans"/>
                <a:cs typeface="Open Sans"/>
                <a:sym typeface="Open Sans"/>
              </a:rPr>
              <a:t>f(x,y)</a:t>
            </a:r>
            <a:endParaRPr sz="1800">
              <a:latin typeface="Open Sans"/>
              <a:ea typeface="Open Sans"/>
              <a:cs typeface="Open Sans"/>
              <a:sym typeface="Open Sans"/>
            </a:endParaRPr>
          </a:p>
        </p:txBody>
      </p:sp>
      <p:sp>
        <p:nvSpPr>
          <p:cNvPr id="169" name="Google Shape;169;p25"/>
          <p:cNvSpPr txBox="1"/>
          <p:nvPr/>
        </p:nvSpPr>
        <p:spPr>
          <a:xfrm>
            <a:off x="3962400" y="2286000"/>
            <a:ext cx="838200" cy="59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2000">
                <a:solidFill>
                  <a:schemeClr val="dk1"/>
                </a:solidFill>
                <a:latin typeface="Open Sans"/>
                <a:ea typeface="Open Sans"/>
                <a:cs typeface="Open Sans"/>
                <a:sym typeface="Open Sans"/>
              </a:rPr>
              <a:t>=0</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3" name="Shape 173"/>
        <p:cNvGrpSpPr/>
        <p:nvPr/>
      </p:nvGrpSpPr>
      <p:grpSpPr>
        <a:xfrm>
          <a:off x="0" y="0"/>
          <a:ext cx="0" cy="0"/>
          <a:chOff x="0" y="0"/>
          <a:chExt cx="0" cy="0"/>
        </a:xfrm>
      </p:grpSpPr>
      <p:sp>
        <p:nvSpPr>
          <p:cNvPr id="174" name="Google Shape;174;p26"/>
          <p:cNvSpPr txBox="1"/>
          <p:nvPr>
            <p:ph type="title"/>
          </p:nvPr>
        </p:nvSpPr>
        <p:spPr>
          <a:xfrm>
            <a:off x="311700" y="316800"/>
            <a:ext cx="8250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Datos con</a:t>
            </a:r>
            <a:r>
              <a:rPr lang="es"/>
              <a:t> distribución Normal bivariada</a:t>
            </a:r>
            <a:endParaRPr/>
          </a:p>
        </p:txBody>
      </p:sp>
      <p:pic>
        <p:nvPicPr>
          <p:cNvPr id="175" name="Google Shape;175;p26"/>
          <p:cNvPicPr preferRelativeResize="0"/>
          <p:nvPr/>
        </p:nvPicPr>
        <p:blipFill>
          <a:blip r:embed="rId3">
            <a:alphaModFix/>
          </a:blip>
          <a:stretch>
            <a:fillRect/>
          </a:stretch>
        </p:blipFill>
        <p:spPr>
          <a:xfrm>
            <a:off x="838200" y="1072500"/>
            <a:ext cx="6527497" cy="37662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9" name="Shape 179"/>
        <p:cNvGrpSpPr/>
        <p:nvPr/>
      </p:nvGrpSpPr>
      <p:grpSpPr>
        <a:xfrm>
          <a:off x="0" y="0"/>
          <a:ext cx="0" cy="0"/>
          <a:chOff x="0" y="0"/>
          <a:chExt cx="0" cy="0"/>
        </a:xfrm>
      </p:grpSpPr>
      <p:sp>
        <p:nvSpPr>
          <p:cNvPr id="180" name="Google Shape;180;p27"/>
          <p:cNvSpPr txBox="1"/>
          <p:nvPr>
            <p:ph type="title"/>
          </p:nvPr>
        </p:nvSpPr>
        <p:spPr>
          <a:xfrm>
            <a:off x="311700" y="316800"/>
            <a:ext cx="8250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Distribución condicional </a:t>
            </a:r>
            <a:r>
              <a:rPr lang="es"/>
              <a:t>Normal bivariada</a:t>
            </a:r>
            <a:endParaRPr/>
          </a:p>
        </p:txBody>
      </p:sp>
      <p:pic>
        <p:nvPicPr>
          <p:cNvPr id="181" name="Google Shape;181;p27"/>
          <p:cNvPicPr preferRelativeResize="0"/>
          <p:nvPr/>
        </p:nvPicPr>
        <p:blipFill>
          <a:blip r:embed="rId3">
            <a:alphaModFix/>
          </a:blip>
          <a:stretch>
            <a:fillRect/>
          </a:stretch>
        </p:blipFill>
        <p:spPr>
          <a:xfrm>
            <a:off x="533400" y="1072500"/>
            <a:ext cx="7193626" cy="37838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5" name="Shape 185"/>
        <p:cNvGrpSpPr/>
        <p:nvPr/>
      </p:nvGrpSpPr>
      <p:grpSpPr>
        <a:xfrm>
          <a:off x="0" y="0"/>
          <a:ext cx="0" cy="0"/>
          <a:chOff x="0" y="0"/>
          <a:chExt cx="0" cy="0"/>
        </a:xfrm>
      </p:grpSpPr>
      <p:sp>
        <p:nvSpPr>
          <p:cNvPr id="186" name="Google Shape;186;p28"/>
          <p:cNvSpPr txBox="1"/>
          <p:nvPr>
            <p:ph type="title"/>
          </p:nvPr>
        </p:nvSpPr>
        <p:spPr>
          <a:xfrm>
            <a:off x="311700" y="316800"/>
            <a:ext cx="8250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Ejemplo: Distribución Normal multivariada</a:t>
            </a:r>
            <a:endParaRPr/>
          </a:p>
        </p:txBody>
      </p:sp>
      <p:sp>
        <p:nvSpPr>
          <p:cNvPr id="187" name="Google Shape;187;p28"/>
          <p:cNvSpPr txBox="1"/>
          <p:nvPr/>
        </p:nvSpPr>
        <p:spPr>
          <a:xfrm>
            <a:off x="467725" y="1022825"/>
            <a:ext cx="8494200" cy="192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2000">
                <a:solidFill>
                  <a:srgbClr val="1B786E"/>
                </a:solidFill>
                <a:latin typeface="Open Sans"/>
                <a:ea typeface="Open Sans"/>
                <a:cs typeface="Open Sans"/>
                <a:sym typeface="Open Sans"/>
              </a:rPr>
              <a:t>Llamamos vector aleatorio a </a:t>
            </a:r>
            <a:r>
              <a:rPr b="1" lang="es" sz="2000">
                <a:solidFill>
                  <a:srgbClr val="1B786E"/>
                </a:solidFill>
                <a:latin typeface="Open Sans"/>
                <a:ea typeface="Open Sans"/>
                <a:cs typeface="Open Sans"/>
                <a:sym typeface="Open Sans"/>
              </a:rPr>
              <a:t>X=(</a:t>
            </a:r>
            <a:r>
              <a:rPr b="1" lang="es" sz="2000">
                <a:solidFill>
                  <a:srgbClr val="1B786E"/>
                </a:solidFill>
                <a:latin typeface="Open Sans"/>
                <a:ea typeface="Open Sans"/>
                <a:cs typeface="Open Sans"/>
                <a:sym typeface="Open Sans"/>
              </a:rPr>
              <a:t>X</a:t>
            </a:r>
            <a:r>
              <a:rPr b="1" baseline="-25000" lang="es" sz="2000">
                <a:solidFill>
                  <a:srgbClr val="1B786E"/>
                </a:solidFill>
                <a:latin typeface="Open Sans"/>
                <a:ea typeface="Open Sans"/>
                <a:cs typeface="Open Sans"/>
                <a:sym typeface="Open Sans"/>
              </a:rPr>
              <a:t>1</a:t>
            </a:r>
            <a:r>
              <a:rPr b="1" lang="es" sz="2000">
                <a:solidFill>
                  <a:srgbClr val="1B786E"/>
                </a:solidFill>
                <a:latin typeface="Open Sans"/>
                <a:ea typeface="Open Sans"/>
                <a:cs typeface="Open Sans"/>
                <a:sym typeface="Open Sans"/>
              </a:rPr>
              <a:t>,X</a:t>
            </a:r>
            <a:r>
              <a:rPr b="1" baseline="-25000" lang="es" sz="2000">
                <a:solidFill>
                  <a:srgbClr val="1B786E"/>
                </a:solidFill>
                <a:latin typeface="Open Sans"/>
                <a:ea typeface="Open Sans"/>
                <a:cs typeface="Open Sans"/>
                <a:sym typeface="Open Sans"/>
              </a:rPr>
              <a:t>2</a:t>
            </a:r>
            <a:r>
              <a:rPr b="1" lang="es" sz="2000">
                <a:solidFill>
                  <a:srgbClr val="1B786E"/>
                </a:solidFill>
                <a:latin typeface="Open Sans"/>
                <a:ea typeface="Open Sans"/>
                <a:cs typeface="Open Sans"/>
                <a:sym typeface="Open Sans"/>
              </a:rPr>
              <a:t>, …,Xn) o a X=[X</a:t>
            </a:r>
            <a:r>
              <a:rPr b="1" baseline="-25000" lang="es" sz="2000">
                <a:solidFill>
                  <a:srgbClr val="1B786E"/>
                </a:solidFill>
                <a:latin typeface="Open Sans"/>
                <a:ea typeface="Open Sans"/>
                <a:cs typeface="Open Sans"/>
                <a:sym typeface="Open Sans"/>
              </a:rPr>
              <a:t>1</a:t>
            </a:r>
            <a:r>
              <a:rPr b="1" lang="es" sz="2000">
                <a:solidFill>
                  <a:srgbClr val="1B786E"/>
                </a:solidFill>
                <a:latin typeface="Open Sans"/>
                <a:ea typeface="Open Sans"/>
                <a:cs typeface="Open Sans"/>
                <a:sym typeface="Open Sans"/>
              </a:rPr>
              <a:t> X</a:t>
            </a:r>
            <a:r>
              <a:rPr b="1" baseline="-25000" lang="es" sz="2000">
                <a:solidFill>
                  <a:srgbClr val="1B786E"/>
                </a:solidFill>
                <a:latin typeface="Open Sans"/>
                <a:ea typeface="Open Sans"/>
                <a:cs typeface="Open Sans"/>
                <a:sym typeface="Open Sans"/>
              </a:rPr>
              <a:t>2</a:t>
            </a:r>
            <a:r>
              <a:rPr b="1" lang="es" sz="2000">
                <a:solidFill>
                  <a:srgbClr val="1B786E"/>
                </a:solidFill>
                <a:latin typeface="Open Sans"/>
                <a:ea typeface="Open Sans"/>
                <a:cs typeface="Open Sans"/>
                <a:sym typeface="Open Sans"/>
              </a:rPr>
              <a:t> … Xn]</a:t>
            </a:r>
            <a:r>
              <a:rPr b="1" baseline="30000" lang="es" sz="2000">
                <a:solidFill>
                  <a:srgbClr val="1B786E"/>
                </a:solidFill>
                <a:latin typeface="Open Sans"/>
                <a:ea typeface="Open Sans"/>
                <a:cs typeface="Open Sans"/>
                <a:sym typeface="Open Sans"/>
              </a:rPr>
              <a:t>t</a:t>
            </a:r>
            <a:r>
              <a:rPr b="1" lang="es" sz="2000">
                <a:solidFill>
                  <a:srgbClr val="1B786E"/>
                </a:solidFill>
                <a:latin typeface="Open Sans"/>
                <a:ea typeface="Open Sans"/>
                <a:cs typeface="Open Sans"/>
                <a:sym typeface="Open Sans"/>
              </a:rPr>
              <a:t> a un arreglo </a:t>
            </a:r>
            <a:r>
              <a:rPr b="1" lang="es" sz="2000">
                <a:solidFill>
                  <a:srgbClr val="1B786E"/>
                </a:solidFill>
                <a:latin typeface="Open Sans"/>
                <a:ea typeface="Open Sans"/>
                <a:cs typeface="Open Sans"/>
                <a:sym typeface="Open Sans"/>
              </a:rPr>
              <a:t>de</a:t>
            </a:r>
            <a:r>
              <a:rPr b="1" lang="es" sz="1800">
                <a:solidFill>
                  <a:srgbClr val="1B786E"/>
                </a:solidFill>
                <a:latin typeface="Open Sans"/>
                <a:ea typeface="Open Sans"/>
                <a:cs typeface="Open Sans"/>
                <a:sym typeface="Open Sans"/>
              </a:rPr>
              <a:t> </a:t>
            </a:r>
            <a:r>
              <a:rPr b="1" lang="es" sz="2000">
                <a:solidFill>
                  <a:srgbClr val="1B786E"/>
                </a:solidFill>
                <a:latin typeface="Open Sans"/>
                <a:ea typeface="Open Sans"/>
                <a:cs typeface="Open Sans"/>
                <a:sym typeface="Open Sans"/>
              </a:rPr>
              <a:t> v.a. ‘s</a:t>
            </a:r>
            <a:r>
              <a:rPr lang="es" sz="2000">
                <a:latin typeface="Open Sans"/>
                <a:ea typeface="Open Sans"/>
                <a:cs typeface="Open Sans"/>
                <a:sym typeface="Open Sans"/>
              </a:rPr>
              <a:t> </a:t>
            </a:r>
            <a:endParaRPr sz="2000">
              <a:latin typeface="Open Sans"/>
              <a:ea typeface="Open Sans"/>
              <a:cs typeface="Open Sans"/>
              <a:sym typeface="Open Sans"/>
            </a:endParaRPr>
          </a:p>
          <a:p>
            <a:pPr indent="0" lvl="0" marL="0" rtl="0" algn="l">
              <a:spcBef>
                <a:spcPts val="0"/>
              </a:spcBef>
              <a:spcAft>
                <a:spcPts val="0"/>
              </a:spcAft>
              <a:buNone/>
            </a:pPr>
            <a:r>
              <a:rPr lang="es" sz="2000">
                <a:latin typeface="Open Sans"/>
                <a:ea typeface="Open Sans"/>
                <a:cs typeface="Open Sans"/>
                <a:sym typeface="Open Sans"/>
              </a:rPr>
              <a:t>Diremos que el vector </a:t>
            </a:r>
            <a:r>
              <a:rPr b="1" lang="es" sz="2000">
                <a:solidFill>
                  <a:srgbClr val="1B786E"/>
                </a:solidFill>
                <a:latin typeface="Open Sans"/>
                <a:ea typeface="Open Sans"/>
                <a:cs typeface="Open Sans"/>
                <a:sym typeface="Open Sans"/>
              </a:rPr>
              <a:t>X</a:t>
            </a:r>
            <a:r>
              <a:rPr lang="es" sz="2000">
                <a:latin typeface="Open Sans"/>
                <a:ea typeface="Open Sans"/>
                <a:cs typeface="Open Sans"/>
                <a:sym typeface="Open Sans"/>
              </a:rPr>
              <a:t> tiene distribución normal multivariada si la función de densidad conjunta del arreglo es:</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rPr lang="es" sz="2000">
                <a:latin typeface="Open Sans"/>
                <a:ea typeface="Open Sans"/>
                <a:cs typeface="Open Sans"/>
                <a:sym typeface="Open Sans"/>
              </a:rPr>
              <a:t>donde										,  vector de medias.</a:t>
            </a:r>
            <a:endParaRPr sz="2000">
              <a:latin typeface="Open Sans"/>
              <a:ea typeface="Open Sans"/>
              <a:cs typeface="Open Sans"/>
              <a:sym typeface="Open Sans"/>
            </a:endParaRPr>
          </a:p>
          <a:p>
            <a:pPr indent="0" lvl="0" marL="0" rtl="0" algn="l">
              <a:spcBef>
                <a:spcPts val="0"/>
              </a:spcBef>
              <a:spcAft>
                <a:spcPts val="0"/>
              </a:spcAft>
              <a:buNone/>
            </a:pPr>
            <a:r>
              <a:rPr b="1" lang="es" sz="2000">
                <a:solidFill>
                  <a:srgbClr val="1B786E"/>
                </a:solidFill>
                <a:latin typeface="Open Sans"/>
                <a:ea typeface="Open Sans"/>
                <a:cs typeface="Open Sans"/>
                <a:sym typeface="Open Sans"/>
              </a:rPr>
              <a:t>Σ </a:t>
            </a:r>
            <a:r>
              <a:rPr lang="es" sz="2000">
                <a:latin typeface="Open Sans"/>
                <a:ea typeface="Open Sans"/>
                <a:cs typeface="Open Sans"/>
                <a:sym typeface="Open Sans"/>
              </a:rPr>
              <a:t>se dice</a:t>
            </a:r>
            <a:r>
              <a:rPr b="1" lang="es" sz="2000">
                <a:solidFill>
                  <a:srgbClr val="1B786E"/>
                </a:solidFill>
                <a:latin typeface="Open Sans"/>
                <a:ea typeface="Open Sans"/>
                <a:cs typeface="Open Sans"/>
                <a:sym typeface="Open Sans"/>
              </a:rPr>
              <a:t> Matriz de Var-Covarianza</a:t>
            </a:r>
            <a:r>
              <a:rPr lang="es" sz="2000">
                <a:latin typeface="Open Sans"/>
                <a:ea typeface="Open Sans"/>
                <a:cs typeface="Open Sans"/>
                <a:sym typeface="Open Sans"/>
              </a:rPr>
              <a:t>, matriz nxn, simétrica no singular y |</a:t>
            </a:r>
            <a:r>
              <a:rPr lang="es" sz="2000">
                <a:solidFill>
                  <a:schemeClr val="dk1"/>
                </a:solidFill>
                <a:latin typeface="Open Sans"/>
                <a:ea typeface="Open Sans"/>
                <a:cs typeface="Open Sans"/>
                <a:sym typeface="Open Sans"/>
              </a:rPr>
              <a:t>Σ</a:t>
            </a:r>
            <a:r>
              <a:rPr lang="es" sz="2000">
                <a:latin typeface="Open Sans"/>
                <a:ea typeface="Open Sans"/>
                <a:cs typeface="Open Sans"/>
                <a:sym typeface="Open Sans"/>
              </a:rPr>
              <a:t>| denota el determinante de </a:t>
            </a:r>
            <a:r>
              <a:rPr lang="es" sz="2000">
                <a:solidFill>
                  <a:schemeClr val="dk1"/>
                </a:solidFill>
                <a:latin typeface="Open Sans"/>
                <a:ea typeface="Open Sans"/>
                <a:cs typeface="Open Sans"/>
                <a:sym typeface="Open Sans"/>
              </a:rPr>
              <a:t>Σ.</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r">
              <a:spcBef>
                <a:spcPts val="0"/>
              </a:spcBef>
              <a:spcAft>
                <a:spcPts val="0"/>
              </a:spcAft>
              <a:buNone/>
            </a:pPr>
            <a:r>
              <a:t/>
            </a:r>
            <a:endParaRPr>
              <a:solidFill>
                <a:srgbClr val="1B786E"/>
              </a:solidFill>
              <a:latin typeface="Open Sans"/>
              <a:ea typeface="Open Sans"/>
              <a:cs typeface="Open Sans"/>
              <a:sym typeface="Open Sans"/>
            </a:endParaRPr>
          </a:p>
        </p:txBody>
      </p:sp>
      <p:pic>
        <p:nvPicPr>
          <p:cNvPr id="188" name="Google Shape;188;p28"/>
          <p:cNvPicPr preferRelativeResize="0"/>
          <p:nvPr/>
        </p:nvPicPr>
        <p:blipFill>
          <a:blip r:embed="rId3">
            <a:alphaModFix/>
          </a:blip>
          <a:stretch>
            <a:fillRect/>
          </a:stretch>
        </p:blipFill>
        <p:spPr>
          <a:xfrm>
            <a:off x="1600200" y="3783725"/>
            <a:ext cx="3960586" cy="352425"/>
          </a:xfrm>
          <a:prstGeom prst="rect">
            <a:avLst/>
          </a:prstGeom>
          <a:noFill/>
          <a:ln>
            <a:noFill/>
          </a:ln>
        </p:spPr>
      </p:pic>
      <p:pic>
        <p:nvPicPr>
          <p:cNvPr id="189" name="Google Shape;189;p28"/>
          <p:cNvPicPr preferRelativeResize="0"/>
          <p:nvPr/>
        </p:nvPicPr>
        <p:blipFill>
          <a:blip r:embed="rId4">
            <a:alphaModFix/>
          </a:blip>
          <a:stretch>
            <a:fillRect/>
          </a:stretch>
        </p:blipFill>
        <p:spPr>
          <a:xfrm>
            <a:off x="378150" y="2563150"/>
            <a:ext cx="8371400" cy="8898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3" name="Shape 193"/>
        <p:cNvGrpSpPr/>
        <p:nvPr/>
      </p:nvGrpSpPr>
      <p:grpSpPr>
        <a:xfrm>
          <a:off x="0" y="0"/>
          <a:ext cx="0" cy="0"/>
          <a:chOff x="0" y="0"/>
          <a:chExt cx="0" cy="0"/>
        </a:xfrm>
      </p:grpSpPr>
      <p:sp>
        <p:nvSpPr>
          <p:cNvPr id="194" name="Google Shape;194;p29"/>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t>Muestra aleatoria</a:t>
            </a:r>
            <a:endParaRPr b="1" sz="3000">
              <a:latin typeface="Open Sans"/>
              <a:ea typeface="Open Sans"/>
              <a:cs typeface="Open Sans"/>
              <a:sym typeface="Open Sans"/>
            </a:endParaRPr>
          </a:p>
        </p:txBody>
      </p:sp>
      <p:sp>
        <p:nvSpPr>
          <p:cNvPr id="195" name="Google Shape;195;p29"/>
          <p:cNvSpPr txBox="1"/>
          <p:nvPr>
            <p:ph idx="1" type="body"/>
          </p:nvPr>
        </p:nvSpPr>
        <p:spPr>
          <a:xfrm>
            <a:off x="118550" y="1223425"/>
            <a:ext cx="9025500" cy="822900"/>
          </a:xfrm>
          <a:prstGeom prst="rect">
            <a:avLst/>
          </a:prstGeom>
        </p:spPr>
        <p:txBody>
          <a:bodyPr anchorCtr="0" anchor="t" bIns="91425" lIns="91425" spcFirstLastPara="1" rIns="91425" wrap="square" tIns="91425">
            <a:noAutofit/>
          </a:bodyPr>
          <a:lstStyle/>
          <a:p>
            <a:pPr indent="0" lvl="0" marL="0" rtl="0" algn="l">
              <a:lnSpc>
                <a:spcPct val="200000"/>
              </a:lnSpc>
              <a:spcBef>
                <a:spcPts val="0"/>
              </a:spcBef>
              <a:spcAft>
                <a:spcPts val="0"/>
              </a:spcAft>
              <a:buNone/>
            </a:pPr>
            <a:r>
              <a:rPr lang="es"/>
              <a:t>Una sucesión de v.a. </a:t>
            </a:r>
            <a:r>
              <a:rPr lang="es"/>
              <a:t>X</a:t>
            </a:r>
            <a:r>
              <a:rPr baseline="-25000" lang="es"/>
              <a:t>1</a:t>
            </a:r>
            <a:r>
              <a:rPr lang="es"/>
              <a:t>, X</a:t>
            </a:r>
            <a:r>
              <a:rPr baseline="-25000" lang="es"/>
              <a:t>2</a:t>
            </a:r>
            <a:r>
              <a:rPr lang="es"/>
              <a:t>,..., X</a:t>
            </a:r>
            <a:r>
              <a:rPr baseline="-25000" lang="es"/>
              <a:t>n</a:t>
            </a:r>
            <a:r>
              <a:rPr lang="es"/>
              <a:t> se dice </a:t>
            </a:r>
            <a:r>
              <a:rPr b="1" lang="es">
                <a:solidFill>
                  <a:srgbClr val="1B786E"/>
                </a:solidFill>
              </a:rPr>
              <a:t>muestra aleatoria (m.a.)</a:t>
            </a:r>
            <a:r>
              <a:rPr lang="es"/>
              <a:t> si son v. a. independientes e idénticamente distribuidas (i.i.d.).</a:t>
            </a:r>
            <a:endParaRPr/>
          </a:p>
          <a:p>
            <a:pPr indent="0" lvl="0" marL="0" rtl="0" algn="l">
              <a:lnSpc>
                <a:spcPct val="200000"/>
              </a:lnSpc>
              <a:spcBef>
                <a:spcPts val="1600"/>
              </a:spcBef>
              <a:spcAft>
                <a:spcPts val="1600"/>
              </a:spcAft>
              <a:buNone/>
            </a:pPr>
            <a:r>
              <a:rPr lang="es"/>
              <a:t>Todas las medidas antes mencionadas para una muestra de datos podemos pensarlas a partir de una muestra aleatoria, </a:t>
            </a:r>
            <a:r>
              <a:rPr lang="es"/>
              <a:t>también serán variable aleatorias, llamadas </a:t>
            </a:r>
            <a:r>
              <a:rPr lang="es"/>
              <a:t> estadísticos. Como por ejemplo el </a:t>
            </a:r>
            <a:r>
              <a:rPr b="1" lang="es">
                <a:solidFill>
                  <a:srgbClr val="1B786E"/>
                </a:solidFill>
              </a:rPr>
              <a:t>estadístico Media Muestral:</a:t>
            </a:r>
            <a:endParaRPr b="1">
              <a:solidFill>
                <a:srgbClr val="1B786E"/>
              </a:solidFill>
            </a:endParaRPr>
          </a:p>
        </p:txBody>
      </p:sp>
      <p:pic>
        <p:nvPicPr>
          <p:cNvPr id="196" name="Google Shape;196;p29"/>
          <p:cNvPicPr preferRelativeResize="0"/>
          <p:nvPr/>
        </p:nvPicPr>
        <p:blipFill>
          <a:blip r:embed="rId3">
            <a:alphaModFix/>
          </a:blip>
          <a:stretch>
            <a:fillRect/>
          </a:stretch>
        </p:blipFill>
        <p:spPr>
          <a:xfrm>
            <a:off x="3281825" y="4186950"/>
            <a:ext cx="1478750" cy="7114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0" name="Shape 200"/>
        <p:cNvGrpSpPr/>
        <p:nvPr/>
      </p:nvGrpSpPr>
      <p:grpSpPr>
        <a:xfrm>
          <a:off x="0" y="0"/>
          <a:ext cx="0" cy="0"/>
          <a:chOff x="0" y="0"/>
          <a:chExt cx="0" cy="0"/>
        </a:xfrm>
      </p:grpSpPr>
      <p:sp>
        <p:nvSpPr>
          <p:cNvPr id="201" name="Google Shape;201;p30"/>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t>Algunas propiedades: </a:t>
            </a:r>
            <a:r>
              <a:rPr lang="es"/>
              <a:t>Muestra aleatoria</a:t>
            </a:r>
            <a:endParaRPr b="1" sz="3000">
              <a:latin typeface="Open Sans"/>
              <a:ea typeface="Open Sans"/>
              <a:cs typeface="Open Sans"/>
              <a:sym typeface="Open Sans"/>
            </a:endParaRPr>
          </a:p>
        </p:txBody>
      </p:sp>
      <p:sp>
        <p:nvSpPr>
          <p:cNvPr id="202" name="Google Shape;202;p30"/>
          <p:cNvSpPr txBox="1"/>
          <p:nvPr>
            <p:ph idx="1" type="body"/>
          </p:nvPr>
        </p:nvSpPr>
        <p:spPr>
          <a:xfrm>
            <a:off x="118550" y="1299625"/>
            <a:ext cx="9025500" cy="822900"/>
          </a:xfrm>
          <a:prstGeom prst="rect">
            <a:avLst/>
          </a:prstGeom>
        </p:spPr>
        <p:txBody>
          <a:bodyPr anchorCtr="0" anchor="t" bIns="91425" lIns="91425" spcFirstLastPara="1" rIns="91425" wrap="square" tIns="91425">
            <a:noAutofit/>
          </a:bodyPr>
          <a:lstStyle/>
          <a:p>
            <a:pPr indent="-355600" lvl="0" marL="457200" rtl="0" algn="l">
              <a:lnSpc>
                <a:spcPct val="200000"/>
              </a:lnSpc>
              <a:spcBef>
                <a:spcPts val="0"/>
              </a:spcBef>
              <a:spcAft>
                <a:spcPts val="0"/>
              </a:spcAft>
              <a:buSzPts val="2000"/>
              <a:buChar char="●"/>
            </a:pPr>
            <a:r>
              <a:rPr lang="es" sz="2000"/>
              <a:t>Si</a:t>
            </a:r>
            <a:r>
              <a:rPr lang="es" sz="2000"/>
              <a:t> X</a:t>
            </a:r>
            <a:r>
              <a:rPr baseline="-25000" lang="es" sz="2000"/>
              <a:t>1</a:t>
            </a:r>
            <a:r>
              <a:rPr lang="es" sz="2000"/>
              <a:t>, X</a:t>
            </a:r>
            <a:r>
              <a:rPr baseline="-25000" lang="es" sz="2000"/>
              <a:t>2</a:t>
            </a:r>
            <a:r>
              <a:rPr lang="es" sz="2000"/>
              <a:t>,..., X</a:t>
            </a:r>
            <a:r>
              <a:rPr baseline="-25000" lang="es" sz="2000"/>
              <a:t>n</a:t>
            </a:r>
            <a:r>
              <a:rPr lang="es" sz="2000"/>
              <a:t> m.a. (v.a.i.i.d.) tal que </a:t>
            </a:r>
            <a:r>
              <a:rPr lang="es" sz="2000"/>
              <a:t>X</a:t>
            </a:r>
            <a:r>
              <a:rPr baseline="-25000" lang="es" sz="2000"/>
              <a:t>i</a:t>
            </a:r>
            <a:r>
              <a:rPr lang="es" sz="2000"/>
              <a:t>〜N(μ,σ</a:t>
            </a:r>
            <a:r>
              <a:rPr baseline="30000" lang="es" sz="2000"/>
              <a:t>2</a:t>
            </a:r>
            <a:r>
              <a:rPr lang="es" sz="2000"/>
              <a:t>), </a:t>
            </a:r>
            <a:br>
              <a:rPr lang="es" sz="2000"/>
            </a:br>
            <a:r>
              <a:rPr lang="es" sz="2000"/>
              <a:t>entonces X</a:t>
            </a:r>
            <a:r>
              <a:rPr baseline="-25000" lang="es" sz="2000"/>
              <a:t>1</a:t>
            </a:r>
            <a:r>
              <a:rPr lang="es" sz="2000"/>
              <a:t>+ X</a:t>
            </a:r>
            <a:r>
              <a:rPr baseline="-25000" lang="es" sz="2000"/>
              <a:t>2</a:t>
            </a:r>
            <a:r>
              <a:rPr lang="es" sz="2000"/>
              <a:t>+...+X</a:t>
            </a:r>
            <a:r>
              <a:rPr baseline="-25000" lang="es" sz="2000"/>
              <a:t>n</a:t>
            </a:r>
            <a:r>
              <a:rPr lang="es" sz="2000"/>
              <a:t>〜N(nμ,nσ</a:t>
            </a:r>
            <a:r>
              <a:rPr baseline="30000" lang="es" sz="2000"/>
              <a:t>2</a:t>
            </a:r>
            <a:r>
              <a:rPr lang="es" sz="2000"/>
              <a:t>)</a:t>
            </a:r>
            <a:endParaRPr sz="2000"/>
          </a:p>
          <a:p>
            <a:pPr indent="-355600" lvl="0" marL="457200" rtl="0" algn="l">
              <a:lnSpc>
                <a:spcPct val="200000"/>
              </a:lnSpc>
              <a:spcBef>
                <a:spcPts val="0"/>
              </a:spcBef>
              <a:spcAft>
                <a:spcPts val="0"/>
              </a:spcAft>
              <a:buSzPts val="2000"/>
              <a:buChar char="●"/>
            </a:pPr>
            <a:r>
              <a:rPr lang="es" sz="2000"/>
              <a:t>Si Z</a:t>
            </a:r>
            <a:r>
              <a:rPr baseline="-25000" lang="es" sz="2000"/>
              <a:t>1</a:t>
            </a:r>
            <a:r>
              <a:rPr lang="es" sz="2000"/>
              <a:t>, Z</a:t>
            </a:r>
            <a:r>
              <a:rPr baseline="-25000" lang="es" sz="2000"/>
              <a:t>2</a:t>
            </a:r>
            <a:r>
              <a:rPr lang="es" sz="2000"/>
              <a:t>,..., Z</a:t>
            </a:r>
            <a:r>
              <a:rPr baseline="-25000" lang="es" sz="2000"/>
              <a:t>n</a:t>
            </a:r>
            <a:r>
              <a:rPr lang="es" sz="2000"/>
              <a:t> m.a. tal que Z</a:t>
            </a:r>
            <a:r>
              <a:rPr baseline="-25000" lang="es" sz="2000"/>
              <a:t>i</a:t>
            </a:r>
            <a:r>
              <a:rPr lang="es" sz="2000"/>
              <a:t>〜N(0,1), entonces: </a:t>
            </a:r>
            <a:endParaRPr sz="2000"/>
          </a:p>
          <a:p>
            <a:pPr indent="0" lvl="0" marL="0" rtl="0" algn="l">
              <a:lnSpc>
                <a:spcPct val="200000"/>
              </a:lnSpc>
              <a:spcBef>
                <a:spcPts val="1600"/>
              </a:spcBef>
              <a:spcAft>
                <a:spcPts val="1600"/>
              </a:spcAft>
              <a:buClr>
                <a:schemeClr val="dk1"/>
              </a:buClr>
              <a:buSzPts val="1100"/>
              <a:buFont typeface="Arial"/>
              <a:buNone/>
            </a:pPr>
            <a:r>
              <a:t/>
            </a:r>
            <a:endParaRPr b="1" sz="2000">
              <a:solidFill>
                <a:srgbClr val="1B786E"/>
              </a:solidFill>
            </a:endParaRPr>
          </a:p>
        </p:txBody>
      </p:sp>
      <p:pic>
        <p:nvPicPr>
          <p:cNvPr id="203" name="Google Shape;203;p30"/>
          <p:cNvPicPr preferRelativeResize="0"/>
          <p:nvPr/>
        </p:nvPicPr>
        <p:blipFill>
          <a:blip r:embed="rId3">
            <a:alphaModFix/>
          </a:blip>
          <a:stretch>
            <a:fillRect/>
          </a:stretch>
        </p:blipFill>
        <p:spPr>
          <a:xfrm>
            <a:off x="2819400" y="3299875"/>
            <a:ext cx="2172456" cy="8229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7" name="Shape 207"/>
        <p:cNvGrpSpPr/>
        <p:nvPr/>
      </p:nvGrpSpPr>
      <p:grpSpPr>
        <a:xfrm>
          <a:off x="0" y="0"/>
          <a:ext cx="0" cy="0"/>
          <a:chOff x="0" y="0"/>
          <a:chExt cx="0" cy="0"/>
        </a:xfrm>
      </p:grpSpPr>
      <p:sp>
        <p:nvSpPr>
          <p:cNvPr id="208" name="Google Shape;208;p31"/>
          <p:cNvSpPr txBox="1"/>
          <p:nvPr>
            <p:ph type="title"/>
          </p:nvPr>
        </p:nvSpPr>
        <p:spPr>
          <a:xfrm>
            <a:off x="751000" y="663725"/>
            <a:ext cx="86931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Estadística descriptiva</a:t>
            </a:r>
            <a:endParaRPr/>
          </a:p>
        </p:txBody>
      </p:sp>
      <p:sp>
        <p:nvSpPr>
          <p:cNvPr id="209" name="Google Shape;209;p31"/>
          <p:cNvSpPr txBox="1"/>
          <p:nvPr/>
        </p:nvSpPr>
        <p:spPr>
          <a:xfrm>
            <a:off x="772525" y="2165825"/>
            <a:ext cx="7575600" cy="192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2000">
                <a:latin typeface="Open Sans"/>
                <a:ea typeface="Open Sans"/>
                <a:cs typeface="Open Sans"/>
                <a:sym typeface="Open Sans"/>
              </a:rPr>
              <a:t>La parte de la estadística que estudia los datos sin inferir alguna conclusión sobre la población es la estadística descriptiva.</a:t>
            </a:r>
            <a:endParaRPr sz="2000">
              <a:latin typeface="Open Sans"/>
              <a:ea typeface="Open Sans"/>
              <a:cs typeface="Open Sans"/>
              <a:sym typeface="Open Sans"/>
            </a:endParaRPr>
          </a:p>
          <a:p>
            <a:pPr indent="0" lvl="0" marL="0" rtl="0" algn="l">
              <a:spcBef>
                <a:spcPts val="0"/>
              </a:spcBef>
              <a:spcAft>
                <a:spcPts val="0"/>
              </a:spcAft>
              <a:buNone/>
            </a:pPr>
            <a:r>
              <a:rPr lang="es" sz="2000">
                <a:latin typeface="Open Sans"/>
                <a:ea typeface="Open Sans"/>
                <a:cs typeface="Open Sans"/>
                <a:sym typeface="Open Sans"/>
              </a:rPr>
              <a:t>En particular la estadística descriptiva trata sobre los métodos para recolectar, organizar y resumir datos.</a:t>
            </a:r>
            <a:endParaRPr sz="2000">
              <a:latin typeface="Open Sans"/>
              <a:ea typeface="Open Sans"/>
              <a:cs typeface="Open Sans"/>
              <a:sym typeface="Open San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 name="Shape 67"/>
        <p:cNvGrpSpPr/>
        <p:nvPr/>
      </p:nvGrpSpPr>
      <p:grpSpPr>
        <a:xfrm>
          <a:off x="0" y="0"/>
          <a:ext cx="0" cy="0"/>
          <a:chOff x="0" y="0"/>
          <a:chExt cx="0" cy="0"/>
        </a:xfrm>
      </p:grpSpPr>
      <p:sp>
        <p:nvSpPr>
          <p:cNvPr id="68" name="Google Shape;68;p14"/>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Profes</a:t>
            </a:r>
            <a:endParaRPr/>
          </a:p>
        </p:txBody>
      </p:sp>
      <p:sp>
        <p:nvSpPr>
          <p:cNvPr id="69" name="Google Shape;69;p14"/>
          <p:cNvSpPr txBox="1"/>
          <p:nvPr>
            <p:ph idx="4294967295" type="body"/>
          </p:nvPr>
        </p:nvSpPr>
        <p:spPr>
          <a:xfrm>
            <a:off x="311700" y="3027738"/>
            <a:ext cx="3819900" cy="1073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t>Valeria</a:t>
            </a:r>
            <a:r>
              <a:rPr lang="es"/>
              <a:t> Rulloni</a:t>
            </a:r>
            <a:endParaRPr/>
          </a:p>
          <a:p>
            <a:pPr indent="0" lvl="0" marL="0" rtl="0" algn="ctr">
              <a:spcBef>
                <a:spcPts val="1600"/>
              </a:spcBef>
              <a:spcAft>
                <a:spcPts val="0"/>
              </a:spcAft>
              <a:buNone/>
            </a:pPr>
            <a:r>
              <a:rPr lang="es" sz="1400"/>
              <a:t>Profe en FCEFyN y MEA - </a:t>
            </a:r>
            <a:r>
              <a:rPr lang="es" sz="1400"/>
              <a:t>UNC</a:t>
            </a:r>
            <a:endParaRPr sz="1400"/>
          </a:p>
          <a:p>
            <a:pPr indent="0" lvl="0" marL="0" rtl="0" algn="ctr">
              <a:spcBef>
                <a:spcPts val="0"/>
              </a:spcBef>
              <a:spcAft>
                <a:spcPts val="0"/>
              </a:spcAft>
              <a:buNone/>
            </a:pPr>
            <a:r>
              <a:rPr lang="es" sz="1400"/>
              <a:t>Lic. en Matemática, Mgtr. Estadística Aplicada  y Dra. en Cs. de la Ingeniería.</a:t>
            </a:r>
            <a:endParaRPr sz="1400"/>
          </a:p>
          <a:p>
            <a:pPr indent="0" lvl="0" marL="0" rtl="0" algn="ctr">
              <a:spcBef>
                <a:spcPts val="0"/>
              </a:spcBef>
              <a:spcAft>
                <a:spcPts val="0"/>
              </a:spcAft>
              <a:buNone/>
            </a:pPr>
            <a:r>
              <a:rPr lang="es" sz="1400"/>
              <a:t>Trabajo en Procesamiento de Imágenes</a:t>
            </a:r>
            <a:br>
              <a:rPr lang="es" sz="1400"/>
            </a:br>
            <a:r>
              <a:rPr lang="es" sz="1400" u="sng">
                <a:solidFill>
                  <a:schemeClr val="hlink"/>
                </a:solidFill>
                <a:hlinkClick r:id="rId3"/>
              </a:rPr>
              <a:t>vrulloni@unc.edu.ar</a:t>
            </a:r>
            <a:endParaRPr sz="1400"/>
          </a:p>
          <a:p>
            <a:pPr indent="0" lvl="0" marL="0" rtl="0" algn="ctr">
              <a:spcBef>
                <a:spcPts val="0"/>
              </a:spcBef>
              <a:spcAft>
                <a:spcPts val="0"/>
              </a:spcAft>
              <a:buNone/>
            </a:pPr>
            <a:r>
              <a:t/>
            </a:r>
            <a:endParaRPr sz="1400"/>
          </a:p>
          <a:p>
            <a:pPr indent="0" lvl="0" marL="0" rtl="0" algn="ctr">
              <a:spcBef>
                <a:spcPts val="0"/>
              </a:spcBef>
              <a:spcAft>
                <a:spcPts val="1600"/>
              </a:spcAft>
              <a:buNone/>
            </a:pPr>
            <a:r>
              <a:t/>
            </a:r>
            <a:endParaRPr sz="1400"/>
          </a:p>
        </p:txBody>
      </p:sp>
      <p:sp>
        <p:nvSpPr>
          <p:cNvPr id="70" name="Google Shape;70;p14"/>
          <p:cNvSpPr txBox="1"/>
          <p:nvPr>
            <p:ph idx="4294967295" type="body"/>
          </p:nvPr>
        </p:nvSpPr>
        <p:spPr>
          <a:xfrm>
            <a:off x="4862175" y="3103950"/>
            <a:ext cx="4120500" cy="1073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t>Milagro Teruel</a:t>
            </a:r>
            <a:endParaRPr/>
          </a:p>
          <a:p>
            <a:pPr indent="0" lvl="0" marL="0" rtl="0" algn="ctr">
              <a:lnSpc>
                <a:spcPct val="115000"/>
              </a:lnSpc>
              <a:spcBef>
                <a:spcPts val="1600"/>
              </a:spcBef>
              <a:spcAft>
                <a:spcPts val="0"/>
              </a:spcAft>
              <a:buNone/>
            </a:pPr>
            <a:r>
              <a:rPr lang="es" sz="1400"/>
              <a:t>Profe en FaMAF UNC</a:t>
            </a:r>
            <a:endParaRPr sz="1400"/>
          </a:p>
          <a:p>
            <a:pPr indent="0" lvl="0" marL="0" rtl="0" algn="ctr">
              <a:lnSpc>
                <a:spcPct val="115000"/>
              </a:lnSpc>
              <a:spcBef>
                <a:spcPts val="0"/>
              </a:spcBef>
              <a:spcAft>
                <a:spcPts val="0"/>
              </a:spcAft>
              <a:buNone/>
            </a:pPr>
            <a:r>
              <a:rPr lang="es" sz="1400"/>
              <a:t>Data Scientists en Upwork</a:t>
            </a:r>
            <a:endParaRPr sz="1400"/>
          </a:p>
          <a:p>
            <a:pPr indent="0" lvl="0" marL="0" rtl="0" algn="ctr">
              <a:spcBef>
                <a:spcPts val="0"/>
              </a:spcBef>
              <a:spcAft>
                <a:spcPts val="0"/>
              </a:spcAft>
              <a:buNone/>
            </a:pPr>
            <a:r>
              <a:rPr lang="es" sz="1400"/>
              <a:t>(Casi) doctorado en Cs de la Computación, en deep learning para datos educativos</a:t>
            </a:r>
            <a:endParaRPr sz="1400"/>
          </a:p>
          <a:p>
            <a:pPr indent="0" lvl="0" marL="0" rtl="0" algn="ctr">
              <a:lnSpc>
                <a:spcPct val="115000"/>
              </a:lnSpc>
              <a:spcBef>
                <a:spcPts val="0"/>
              </a:spcBef>
              <a:spcAft>
                <a:spcPts val="0"/>
              </a:spcAft>
              <a:buNone/>
            </a:pPr>
            <a:r>
              <a:rPr lang="es" sz="1400" u="sng">
                <a:solidFill>
                  <a:schemeClr val="hlink"/>
                </a:solidFill>
                <a:hlinkClick r:id="rId4"/>
              </a:rPr>
              <a:t>mteruel@unc.edu.ar</a:t>
            </a:r>
            <a:endParaRPr sz="1400"/>
          </a:p>
        </p:txBody>
      </p:sp>
      <p:pic>
        <p:nvPicPr>
          <p:cNvPr id="71" name="Google Shape;71;p14"/>
          <p:cNvPicPr preferRelativeResize="0"/>
          <p:nvPr/>
        </p:nvPicPr>
        <p:blipFill>
          <a:blip r:embed="rId5">
            <a:alphaModFix/>
          </a:blip>
          <a:stretch>
            <a:fillRect/>
          </a:stretch>
        </p:blipFill>
        <p:spPr>
          <a:xfrm>
            <a:off x="6102711" y="1229748"/>
            <a:ext cx="1639300" cy="1639300"/>
          </a:xfrm>
          <a:prstGeom prst="rect">
            <a:avLst/>
          </a:prstGeom>
          <a:noFill/>
          <a:ln>
            <a:noFill/>
          </a:ln>
        </p:spPr>
      </p:pic>
      <p:pic>
        <p:nvPicPr>
          <p:cNvPr id="72" name="Google Shape;72;p14"/>
          <p:cNvPicPr preferRelativeResize="0"/>
          <p:nvPr/>
        </p:nvPicPr>
        <p:blipFill>
          <a:blip r:embed="rId6">
            <a:alphaModFix/>
          </a:blip>
          <a:stretch>
            <a:fillRect/>
          </a:stretch>
        </p:blipFill>
        <p:spPr>
          <a:xfrm>
            <a:off x="1627381" y="1152975"/>
            <a:ext cx="1344614" cy="1792824"/>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3" name="Shape 213"/>
        <p:cNvGrpSpPr/>
        <p:nvPr/>
      </p:nvGrpSpPr>
      <p:grpSpPr>
        <a:xfrm>
          <a:off x="0" y="0"/>
          <a:ext cx="0" cy="0"/>
          <a:chOff x="0" y="0"/>
          <a:chExt cx="0" cy="0"/>
        </a:xfrm>
      </p:grpSpPr>
      <p:sp>
        <p:nvSpPr>
          <p:cNvPr id="214" name="Google Shape;214;p32"/>
          <p:cNvSpPr txBox="1"/>
          <p:nvPr>
            <p:ph type="title"/>
          </p:nvPr>
        </p:nvSpPr>
        <p:spPr>
          <a:xfrm>
            <a:off x="751000" y="663725"/>
            <a:ext cx="86931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Población y muestra</a:t>
            </a:r>
            <a:endParaRPr/>
          </a:p>
        </p:txBody>
      </p:sp>
      <p:pic>
        <p:nvPicPr>
          <p:cNvPr id="215" name="Google Shape;215;p32"/>
          <p:cNvPicPr preferRelativeResize="0"/>
          <p:nvPr/>
        </p:nvPicPr>
        <p:blipFill>
          <a:blip r:embed="rId3">
            <a:alphaModFix/>
          </a:blip>
          <a:stretch>
            <a:fillRect/>
          </a:stretch>
        </p:blipFill>
        <p:spPr>
          <a:xfrm>
            <a:off x="6513438" y="2582675"/>
            <a:ext cx="2143125" cy="2143125"/>
          </a:xfrm>
          <a:prstGeom prst="rect">
            <a:avLst/>
          </a:prstGeom>
          <a:noFill/>
          <a:ln>
            <a:noFill/>
          </a:ln>
        </p:spPr>
      </p:pic>
      <p:sp>
        <p:nvSpPr>
          <p:cNvPr id="216" name="Google Shape;216;p32"/>
          <p:cNvSpPr txBox="1"/>
          <p:nvPr/>
        </p:nvSpPr>
        <p:spPr>
          <a:xfrm>
            <a:off x="696325" y="1632425"/>
            <a:ext cx="6694800" cy="273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2000">
                <a:solidFill>
                  <a:srgbClr val="1B786E"/>
                </a:solidFill>
                <a:latin typeface="Open Sans"/>
                <a:ea typeface="Open Sans"/>
                <a:cs typeface="Open Sans"/>
                <a:sym typeface="Open Sans"/>
              </a:rPr>
              <a:t>Cuando recogemos los datos muchas veces es imposible relevar la característica de interés de todos el grupo entero (población) o universo, se examina una pequeña parte del grupo, llamada muestra.</a:t>
            </a:r>
            <a:endParaRPr b="1" sz="2000">
              <a:solidFill>
                <a:srgbClr val="1B786E"/>
              </a:solidFill>
              <a:latin typeface="Open Sans"/>
              <a:ea typeface="Open Sans"/>
              <a:cs typeface="Open Sans"/>
              <a:sym typeface="Open Sans"/>
            </a:endParaRPr>
          </a:p>
          <a:p>
            <a:pPr indent="0" lvl="0" marL="0" rtl="0" algn="l">
              <a:spcBef>
                <a:spcPts val="0"/>
              </a:spcBef>
              <a:spcAft>
                <a:spcPts val="0"/>
              </a:spcAft>
              <a:buNone/>
            </a:pPr>
            <a:r>
              <a:rPr lang="es" sz="2000">
                <a:latin typeface="Open Sans"/>
                <a:ea typeface="Open Sans"/>
                <a:cs typeface="Open Sans"/>
                <a:sym typeface="Open Sans"/>
              </a:rPr>
              <a:t>Al medir o considerar una característica de interés en una muestra, se consideran los datos como </a:t>
            </a:r>
            <a:endParaRPr sz="2000">
              <a:latin typeface="Open Sans"/>
              <a:ea typeface="Open Sans"/>
              <a:cs typeface="Open Sans"/>
              <a:sym typeface="Open Sans"/>
            </a:endParaRPr>
          </a:p>
          <a:p>
            <a:pPr indent="0" lvl="0" marL="0" rtl="0" algn="l">
              <a:spcBef>
                <a:spcPts val="0"/>
              </a:spcBef>
              <a:spcAft>
                <a:spcPts val="0"/>
              </a:spcAft>
              <a:buNone/>
            </a:pPr>
            <a:r>
              <a:rPr lang="es" sz="2000">
                <a:latin typeface="Open Sans"/>
                <a:ea typeface="Open Sans"/>
                <a:cs typeface="Open Sans"/>
                <a:sym typeface="Open Sans"/>
              </a:rPr>
              <a:t>x</a:t>
            </a:r>
            <a:r>
              <a:rPr baseline="-25000" lang="es" sz="2000">
                <a:latin typeface="Open Sans"/>
                <a:ea typeface="Open Sans"/>
                <a:cs typeface="Open Sans"/>
                <a:sym typeface="Open Sans"/>
              </a:rPr>
              <a:t>1</a:t>
            </a:r>
            <a:r>
              <a:rPr lang="es" sz="2000">
                <a:latin typeface="Open Sans"/>
                <a:ea typeface="Open Sans"/>
                <a:cs typeface="Open Sans"/>
                <a:sym typeface="Open Sans"/>
              </a:rPr>
              <a:t>, x</a:t>
            </a:r>
            <a:r>
              <a:rPr baseline="-25000" lang="es" sz="2000">
                <a:latin typeface="Open Sans"/>
                <a:ea typeface="Open Sans"/>
                <a:cs typeface="Open Sans"/>
                <a:sym typeface="Open Sans"/>
              </a:rPr>
              <a:t>2</a:t>
            </a:r>
            <a:r>
              <a:rPr lang="es" sz="2000">
                <a:latin typeface="Open Sans"/>
                <a:ea typeface="Open Sans"/>
                <a:cs typeface="Open Sans"/>
                <a:sym typeface="Open Sans"/>
              </a:rPr>
              <a:t>,..., x</a:t>
            </a:r>
            <a:r>
              <a:rPr baseline="-25000" lang="es" sz="2000">
                <a:latin typeface="Open Sans"/>
                <a:ea typeface="Open Sans"/>
                <a:cs typeface="Open Sans"/>
                <a:sym typeface="Open Sans"/>
              </a:rPr>
              <a:t>n</a:t>
            </a:r>
            <a:r>
              <a:rPr lang="es" sz="2000">
                <a:latin typeface="Open Sans"/>
                <a:ea typeface="Open Sans"/>
                <a:cs typeface="Open Sans"/>
                <a:sym typeface="Open Sans"/>
              </a:rPr>
              <a:t> , realizaciones de </a:t>
            </a:r>
            <a:r>
              <a:rPr lang="es" sz="2000">
                <a:solidFill>
                  <a:schemeClr val="dk1"/>
                </a:solidFill>
                <a:latin typeface="Open Sans"/>
                <a:ea typeface="Open Sans"/>
                <a:cs typeface="Open Sans"/>
                <a:sym typeface="Open Sans"/>
              </a:rPr>
              <a:t>X</a:t>
            </a:r>
            <a:r>
              <a:rPr baseline="-25000" lang="es" sz="2000">
                <a:solidFill>
                  <a:schemeClr val="dk1"/>
                </a:solidFill>
                <a:latin typeface="Open Sans"/>
                <a:ea typeface="Open Sans"/>
                <a:cs typeface="Open Sans"/>
                <a:sym typeface="Open Sans"/>
              </a:rPr>
              <a:t>1</a:t>
            </a:r>
            <a:r>
              <a:rPr lang="es" sz="2000">
                <a:solidFill>
                  <a:schemeClr val="dk1"/>
                </a:solidFill>
                <a:latin typeface="Open Sans"/>
                <a:ea typeface="Open Sans"/>
                <a:cs typeface="Open Sans"/>
                <a:sym typeface="Open Sans"/>
              </a:rPr>
              <a:t>, X</a:t>
            </a:r>
            <a:r>
              <a:rPr baseline="-25000" lang="es" sz="2000">
                <a:solidFill>
                  <a:schemeClr val="dk1"/>
                </a:solidFill>
                <a:latin typeface="Open Sans"/>
                <a:ea typeface="Open Sans"/>
                <a:cs typeface="Open Sans"/>
                <a:sym typeface="Open Sans"/>
              </a:rPr>
              <a:t>2</a:t>
            </a:r>
            <a:r>
              <a:rPr lang="es" sz="2000">
                <a:solidFill>
                  <a:schemeClr val="dk1"/>
                </a:solidFill>
                <a:latin typeface="Open Sans"/>
                <a:ea typeface="Open Sans"/>
                <a:cs typeface="Open Sans"/>
                <a:sym typeface="Open Sans"/>
              </a:rPr>
              <a:t>,..., X</a:t>
            </a:r>
            <a:r>
              <a:rPr baseline="-25000" lang="es" sz="2000">
                <a:solidFill>
                  <a:schemeClr val="dk1"/>
                </a:solidFill>
                <a:latin typeface="Open Sans"/>
                <a:ea typeface="Open Sans"/>
                <a:cs typeface="Open Sans"/>
                <a:sym typeface="Open Sans"/>
              </a:rPr>
              <a:t>n </a:t>
            </a:r>
            <a:r>
              <a:rPr lang="es" sz="2000">
                <a:solidFill>
                  <a:schemeClr val="dk1"/>
                </a:solidFill>
                <a:latin typeface="Open Sans"/>
                <a:ea typeface="Open Sans"/>
                <a:cs typeface="Open Sans"/>
                <a:sym typeface="Open Sans"/>
              </a:rPr>
              <a:t> m.a.</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rPr lang="es" sz="2000">
                <a:solidFill>
                  <a:srgbClr val="249C90"/>
                </a:solidFill>
                <a:latin typeface="Open Sans"/>
                <a:ea typeface="Open Sans"/>
                <a:cs typeface="Open Sans"/>
                <a:sym typeface="Open Sans"/>
              </a:rPr>
              <a:t>Notar la diferencia entre minúscula y mayúscula</a:t>
            </a:r>
            <a:r>
              <a:rPr lang="es" sz="2000">
                <a:latin typeface="Open Sans"/>
                <a:ea typeface="Open Sans"/>
                <a:cs typeface="Open Sans"/>
                <a:sym typeface="Open Sans"/>
              </a:rPr>
              <a:t> </a:t>
            </a:r>
            <a:endParaRPr sz="2000">
              <a:latin typeface="Open Sans"/>
              <a:ea typeface="Open Sans"/>
              <a:cs typeface="Open Sans"/>
              <a:sym typeface="Open Sans"/>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0" name="Shape 220"/>
        <p:cNvGrpSpPr/>
        <p:nvPr/>
      </p:nvGrpSpPr>
      <p:grpSpPr>
        <a:xfrm>
          <a:off x="0" y="0"/>
          <a:ext cx="0" cy="0"/>
          <a:chOff x="0" y="0"/>
          <a:chExt cx="0" cy="0"/>
        </a:xfrm>
      </p:grpSpPr>
      <p:sp>
        <p:nvSpPr>
          <p:cNvPr id="221" name="Google Shape;221;p33"/>
          <p:cNvSpPr txBox="1"/>
          <p:nvPr>
            <p:ph type="title"/>
          </p:nvPr>
        </p:nvSpPr>
        <p:spPr>
          <a:xfrm>
            <a:off x="616500" y="2298000"/>
            <a:ext cx="86931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Medidas descriptivas de la muestra</a:t>
            </a:r>
            <a:r>
              <a:rPr lang="es">
                <a:solidFill>
                  <a:srgbClr val="1B786E"/>
                </a:solidFill>
              </a:rPr>
              <a:t> o distribución</a:t>
            </a:r>
            <a:endParaRPr>
              <a:solidFill>
                <a:srgbClr val="1B786E"/>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5" name="Shape 225"/>
        <p:cNvGrpSpPr/>
        <p:nvPr/>
      </p:nvGrpSpPr>
      <p:grpSpPr>
        <a:xfrm>
          <a:off x="0" y="0"/>
          <a:ext cx="0" cy="0"/>
          <a:chOff x="0" y="0"/>
          <a:chExt cx="0" cy="0"/>
        </a:xfrm>
      </p:grpSpPr>
      <p:sp>
        <p:nvSpPr>
          <p:cNvPr id="226" name="Google Shape;226;p34"/>
          <p:cNvSpPr txBox="1"/>
          <p:nvPr>
            <p:ph idx="1" type="body"/>
          </p:nvPr>
        </p:nvSpPr>
        <p:spPr>
          <a:xfrm>
            <a:off x="3539002" y="2245879"/>
            <a:ext cx="2587800" cy="425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s" sz="2000"/>
              <a:t>Se m</a:t>
            </a:r>
            <a:r>
              <a:rPr lang="es" sz="2000"/>
              <a:t>inimiza cuando</a:t>
            </a:r>
            <a:endParaRPr sz="2000"/>
          </a:p>
        </p:txBody>
      </p:sp>
      <p:sp>
        <p:nvSpPr>
          <p:cNvPr id="227" name="Google Shape;227;p34"/>
          <p:cNvSpPr txBox="1"/>
          <p:nvPr>
            <p:ph type="title"/>
          </p:nvPr>
        </p:nvSpPr>
        <p:spPr>
          <a:xfrm>
            <a:off x="311700" y="316800"/>
            <a:ext cx="35388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Media (Muestral)</a:t>
            </a:r>
            <a:endParaRPr/>
          </a:p>
        </p:txBody>
      </p:sp>
      <p:sp>
        <p:nvSpPr>
          <p:cNvPr id="228" name="Google Shape;228;p34"/>
          <p:cNvSpPr txBox="1"/>
          <p:nvPr>
            <p:ph idx="1" type="body"/>
          </p:nvPr>
        </p:nvSpPr>
        <p:spPr>
          <a:xfrm>
            <a:off x="311700" y="1376400"/>
            <a:ext cx="8693100" cy="32451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s" sz="2000"/>
              <a:t>Se puede interpretar como </a:t>
            </a:r>
            <a:r>
              <a:rPr b="1" lang="es" sz="2000">
                <a:solidFill>
                  <a:srgbClr val="249C90"/>
                </a:solidFill>
              </a:rPr>
              <a:t>punto de equilibrio</a:t>
            </a:r>
            <a:r>
              <a:rPr lang="es" sz="2000"/>
              <a:t> o </a:t>
            </a:r>
            <a:r>
              <a:rPr b="1" lang="es" sz="2000">
                <a:solidFill>
                  <a:srgbClr val="249C90"/>
                </a:solidFill>
              </a:rPr>
              <a:t>centro de masa</a:t>
            </a:r>
            <a:endParaRPr sz="2000"/>
          </a:p>
          <a:p>
            <a:pPr indent="-355600" lvl="0" marL="457200" rtl="0" algn="l">
              <a:spcBef>
                <a:spcPts val="0"/>
              </a:spcBef>
              <a:spcAft>
                <a:spcPts val="0"/>
              </a:spcAft>
              <a:buSzPts val="2000"/>
              <a:buChar char="●"/>
            </a:pPr>
            <a:r>
              <a:rPr lang="es" sz="2000"/>
              <a:t>Minimiza las desviaciones cuadráticas:</a:t>
            </a:r>
            <a:endParaRPr sz="2000"/>
          </a:p>
          <a:p>
            <a:pPr indent="0" lvl="0" marL="0" rtl="0" algn="l">
              <a:spcBef>
                <a:spcPts val="1600"/>
              </a:spcBef>
              <a:spcAft>
                <a:spcPts val="0"/>
              </a:spcAft>
              <a:buNone/>
            </a:pPr>
            <a:r>
              <a:t/>
            </a:r>
            <a:endParaRPr sz="2000"/>
          </a:p>
          <a:p>
            <a:pPr indent="-355600" lvl="0" marL="457200" rtl="0" algn="l">
              <a:spcBef>
                <a:spcPts val="1600"/>
              </a:spcBef>
              <a:spcAft>
                <a:spcPts val="0"/>
              </a:spcAft>
              <a:buSzPts val="2000"/>
              <a:buChar char="●"/>
            </a:pPr>
            <a:r>
              <a:rPr lang="es" sz="2000"/>
              <a:t>Para datos agrupados en intervalos su valor depende de la cantidad y amplitud de los intervalos que se consideren.</a:t>
            </a:r>
            <a:endParaRPr sz="2000"/>
          </a:p>
          <a:p>
            <a:pPr indent="-355600" lvl="0" marL="457200" rtl="0" algn="l">
              <a:spcBef>
                <a:spcPts val="0"/>
              </a:spcBef>
              <a:spcAft>
                <a:spcPts val="0"/>
              </a:spcAft>
              <a:buSzPts val="2000"/>
              <a:buChar char="●"/>
            </a:pPr>
            <a:r>
              <a:rPr lang="es" sz="2000"/>
              <a:t>Cuanto menos homogéneos (menos agrupados, más dispersos) sean los datos, menos información proporciona</a:t>
            </a:r>
            <a:endParaRPr sz="2000"/>
          </a:p>
          <a:p>
            <a:pPr indent="-355600" lvl="0" marL="457200" rtl="0" algn="l">
              <a:spcBef>
                <a:spcPts val="0"/>
              </a:spcBef>
              <a:spcAft>
                <a:spcPts val="0"/>
              </a:spcAft>
              <a:buSzPts val="2000"/>
              <a:buChar char="●"/>
            </a:pPr>
            <a:r>
              <a:rPr lang="es" sz="2000"/>
              <a:t>En el cálculo de la media no todos los valores contribuyen de igual manera. Los más alejados influyen más que los cercanos.</a:t>
            </a:r>
            <a:endParaRPr sz="2000"/>
          </a:p>
          <a:p>
            <a:pPr indent="0" lvl="0" marL="457200" rtl="0" algn="l">
              <a:spcBef>
                <a:spcPts val="1600"/>
              </a:spcBef>
              <a:spcAft>
                <a:spcPts val="1600"/>
              </a:spcAft>
              <a:buNone/>
            </a:pPr>
            <a:r>
              <a:t/>
            </a:r>
            <a:endParaRPr sz="2000"/>
          </a:p>
        </p:txBody>
      </p:sp>
      <p:pic>
        <p:nvPicPr>
          <p:cNvPr id="229" name="Google Shape;229;p34"/>
          <p:cNvPicPr preferRelativeResize="0"/>
          <p:nvPr/>
        </p:nvPicPr>
        <p:blipFill>
          <a:blip r:embed="rId3">
            <a:alphaModFix/>
          </a:blip>
          <a:stretch>
            <a:fillRect/>
          </a:stretch>
        </p:blipFill>
        <p:spPr>
          <a:xfrm>
            <a:off x="4419600" y="420350"/>
            <a:ext cx="4331225" cy="842650"/>
          </a:xfrm>
          <a:prstGeom prst="rect">
            <a:avLst/>
          </a:prstGeom>
          <a:noFill/>
          <a:ln>
            <a:noFill/>
          </a:ln>
        </p:spPr>
      </p:pic>
      <p:pic>
        <p:nvPicPr>
          <p:cNvPr id="230" name="Google Shape;230;p34"/>
          <p:cNvPicPr preferRelativeResize="0"/>
          <p:nvPr/>
        </p:nvPicPr>
        <p:blipFill>
          <a:blip r:embed="rId4">
            <a:alphaModFix/>
          </a:blip>
          <a:stretch>
            <a:fillRect/>
          </a:stretch>
        </p:blipFill>
        <p:spPr>
          <a:xfrm>
            <a:off x="1531525" y="2080875"/>
            <a:ext cx="1764593" cy="755700"/>
          </a:xfrm>
          <a:prstGeom prst="rect">
            <a:avLst/>
          </a:prstGeom>
          <a:noFill/>
          <a:ln>
            <a:noFill/>
          </a:ln>
        </p:spPr>
      </p:pic>
      <p:pic>
        <p:nvPicPr>
          <p:cNvPr id="231" name="Google Shape;231;p34"/>
          <p:cNvPicPr preferRelativeResize="0"/>
          <p:nvPr/>
        </p:nvPicPr>
        <p:blipFill>
          <a:blip r:embed="rId5">
            <a:alphaModFix/>
          </a:blip>
          <a:stretch>
            <a:fillRect/>
          </a:stretch>
        </p:blipFill>
        <p:spPr>
          <a:xfrm>
            <a:off x="6317948" y="2285574"/>
            <a:ext cx="1010740" cy="3860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5" name="Shape 235"/>
        <p:cNvGrpSpPr/>
        <p:nvPr/>
      </p:nvGrpSpPr>
      <p:grpSpPr>
        <a:xfrm>
          <a:off x="0" y="0"/>
          <a:ext cx="0" cy="0"/>
          <a:chOff x="0" y="0"/>
          <a:chExt cx="0" cy="0"/>
        </a:xfrm>
      </p:grpSpPr>
      <p:sp>
        <p:nvSpPr>
          <p:cNvPr id="236" name="Google Shape;236;p35"/>
          <p:cNvSpPr txBox="1"/>
          <p:nvPr>
            <p:ph type="title"/>
          </p:nvPr>
        </p:nvSpPr>
        <p:spPr>
          <a:xfrm>
            <a:off x="311700" y="316800"/>
            <a:ext cx="33906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Mediana</a:t>
            </a:r>
            <a:endParaRPr/>
          </a:p>
        </p:txBody>
      </p:sp>
      <p:sp>
        <p:nvSpPr>
          <p:cNvPr id="237" name="Google Shape;237;p35"/>
          <p:cNvSpPr txBox="1"/>
          <p:nvPr>
            <p:ph idx="1" type="body"/>
          </p:nvPr>
        </p:nvSpPr>
        <p:spPr>
          <a:xfrm>
            <a:off x="197375" y="1071600"/>
            <a:ext cx="8946600" cy="343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sz="2000"/>
              <a:t>Se ordena la muestra de menor a mayor: x</a:t>
            </a:r>
            <a:r>
              <a:rPr baseline="-25000" lang="es" sz="2000"/>
              <a:t>(1)</a:t>
            </a:r>
            <a:r>
              <a:rPr lang="es" sz="2000"/>
              <a:t>,...x</a:t>
            </a:r>
            <a:r>
              <a:rPr baseline="-25000" lang="es" sz="2000"/>
              <a:t>(n)</a:t>
            </a:r>
            <a:r>
              <a:rPr lang="es" sz="2000"/>
              <a:t> y se calcula:</a:t>
            </a:r>
            <a:endParaRPr sz="2000"/>
          </a:p>
          <a:p>
            <a:pPr indent="0" lvl="0" marL="0" rtl="0" algn="l">
              <a:spcBef>
                <a:spcPts val="1600"/>
              </a:spcBef>
              <a:spcAft>
                <a:spcPts val="0"/>
              </a:spcAft>
              <a:buNone/>
            </a:pPr>
            <a:r>
              <a:rPr b="1" lang="es" sz="2000">
                <a:solidFill>
                  <a:srgbClr val="1B786E"/>
                </a:solidFill>
              </a:rPr>
              <a:t>Mediana Muestral</a:t>
            </a:r>
            <a:r>
              <a:rPr lang="es" sz="2000"/>
              <a:t>=x</a:t>
            </a:r>
            <a:r>
              <a:rPr baseline="-25000" lang="es" sz="2000"/>
              <a:t>(k)</a:t>
            </a:r>
            <a:r>
              <a:rPr lang="es" sz="2000"/>
              <a:t> , p/k=parte entera (n+1)/2  </a:t>
            </a:r>
            <a:endParaRPr sz="2000"/>
          </a:p>
          <a:p>
            <a:pPr indent="0" lvl="0" marL="0" rtl="0" algn="l">
              <a:spcBef>
                <a:spcPts val="1600"/>
              </a:spcBef>
              <a:spcAft>
                <a:spcPts val="0"/>
              </a:spcAft>
              <a:buNone/>
            </a:pPr>
            <a:r>
              <a:rPr lang="es" sz="2000"/>
              <a:t>La cantidad de datos menores o iguales que la Mediana es igual a la cantidad de datos mayores o iguales.  </a:t>
            </a:r>
            <a:endParaRPr sz="2000"/>
          </a:p>
          <a:p>
            <a:pPr indent="0" lvl="0" marL="0" rtl="0" algn="l">
              <a:spcBef>
                <a:spcPts val="1600"/>
              </a:spcBef>
              <a:spcAft>
                <a:spcPts val="0"/>
              </a:spcAft>
              <a:buNone/>
            </a:pPr>
            <a:r>
              <a:rPr b="1" lang="es" sz="2000">
                <a:solidFill>
                  <a:srgbClr val="1B786E"/>
                </a:solidFill>
              </a:rPr>
              <a:t>Mediana de una v.a. X</a:t>
            </a:r>
            <a:r>
              <a:rPr lang="es" sz="2000"/>
              <a:t>, o de su densidad es x</a:t>
            </a:r>
            <a:r>
              <a:rPr baseline="-25000" lang="es" sz="2000"/>
              <a:t>e</a:t>
            </a:r>
            <a:r>
              <a:rPr lang="es" sz="2000"/>
              <a:t> tal que </a:t>
            </a:r>
            <a:r>
              <a:rPr lang="es" sz="2000"/>
              <a:t>P(X≤x</a:t>
            </a:r>
            <a:r>
              <a:rPr baseline="-25000" lang="es" sz="2000"/>
              <a:t>e</a:t>
            </a:r>
            <a:r>
              <a:rPr lang="es" sz="2000"/>
              <a:t>)=P(X≥x</a:t>
            </a:r>
            <a:r>
              <a:rPr baseline="-25000" lang="es" sz="2000"/>
              <a:t>e</a:t>
            </a:r>
            <a:r>
              <a:rPr lang="es" sz="2000"/>
              <a:t>)</a:t>
            </a:r>
            <a:endParaRPr sz="2000"/>
          </a:p>
          <a:p>
            <a:pPr indent="0" lvl="0" marL="0" rtl="0" algn="l">
              <a:spcBef>
                <a:spcPts val="1600"/>
              </a:spcBef>
              <a:spcAft>
                <a:spcPts val="0"/>
              </a:spcAft>
              <a:buNone/>
            </a:pPr>
            <a:r>
              <a:rPr lang="es" sz="2000"/>
              <a:t>Medida robusta: No se ve influenciada por valores extremos, sólo influyen los valores centrales.</a:t>
            </a:r>
            <a:endParaRPr sz="2000"/>
          </a:p>
          <a:p>
            <a:pPr indent="0" lvl="0" marL="0" rtl="0" algn="l">
              <a:spcBef>
                <a:spcPts val="1600"/>
              </a:spcBef>
              <a:spcAft>
                <a:spcPts val="1600"/>
              </a:spcAft>
              <a:buClr>
                <a:schemeClr val="dk1"/>
              </a:buClr>
              <a:buSzPts val="1100"/>
              <a:buFont typeface="Arial"/>
              <a:buNone/>
            </a:pPr>
            <a:r>
              <a:rPr lang="es" sz="2000"/>
              <a:t>X</a:t>
            </a:r>
            <a:r>
              <a:rPr baseline="-25000" lang="es" sz="2000"/>
              <a:t>(1)</a:t>
            </a:r>
            <a:r>
              <a:rPr lang="es" sz="2000"/>
              <a:t>,...X</a:t>
            </a:r>
            <a:r>
              <a:rPr baseline="-25000" lang="es" sz="2000"/>
              <a:t>(n)</a:t>
            </a:r>
            <a:r>
              <a:rPr lang="es" sz="2000"/>
              <a:t> se dicen estadísticos de orden,  X</a:t>
            </a:r>
            <a:r>
              <a:rPr baseline="-25000" lang="es" sz="2000"/>
              <a:t>(1)</a:t>
            </a:r>
            <a:r>
              <a:rPr lang="es" sz="2000"/>
              <a:t>=mín{X</a:t>
            </a:r>
            <a:r>
              <a:rPr baseline="-25000" lang="es" sz="2000"/>
              <a:t>1</a:t>
            </a:r>
            <a:r>
              <a:rPr lang="es" sz="2000"/>
              <a:t>,...X</a:t>
            </a:r>
            <a:r>
              <a:rPr baseline="-25000" lang="es" sz="2000"/>
              <a:t>n</a:t>
            </a:r>
            <a:r>
              <a:rPr lang="es" sz="2000"/>
              <a:t>},  X</a:t>
            </a:r>
            <a:r>
              <a:rPr baseline="-25000" lang="es" sz="2000"/>
              <a:t>(n)</a:t>
            </a:r>
            <a:r>
              <a:rPr lang="es" sz="2000"/>
              <a:t>=máx{X</a:t>
            </a:r>
            <a:r>
              <a:rPr baseline="-25000" lang="es" sz="2000"/>
              <a:t>1</a:t>
            </a:r>
            <a:r>
              <a:rPr lang="es" sz="2000"/>
              <a:t>,...X</a:t>
            </a:r>
            <a:r>
              <a:rPr baseline="-25000" lang="es" sz="2000"/>
              <a:t>n</a:t>
            </a:r>
            <a:r>
              <a:rPr lang="es" sz="2000"/>
              <a:t>}</a:t>
            </a:r>
            <a:endParaRPr sz="20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1" name="Shape 241"/>
        <p:cNvGrpSpPr/>
        <p:nvPr/>
      </p:nvGrpSpPr>
      <p:grpSpPr>
        <a:xfrm>
          <a:off x="0" y="0"/>
          <a:ext cx="0" cy="0"/>
          <a:chOff x="0" y="0"/>
          <a:chExt cx="0" cy="0"/>
        </a:xfrm>
      </p:grpSpPr>
      <p:sp>
        <p:nvSpPr>
          <p:cNvPr id="242" name="Google Shape;242;p36"/>
          <p:cNvSpPr txBox="1"/>
          <p:nvPr>
            <p:ph type="title"/>
          </p:nvPr>
        </p:nvSpPr>
        <p:spPr>
          <a:xfrm>
            <a:off x="311700" y="316800"/>
            <a:ext cx="33906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Mediana</a:t>
            </a:r>
            <a:endParaRPr/>
          </a:p>
        </p:txBody>
      </p:sp>
      <p:sp>
        <p:nvSpPr>
          <p:cNvPr id="243" name="Google Shape;243;p36"/>
          <p:cNvSpPr txBox="1"/>
          <p:nvPr>
            <p:ph idx="1" type="body"/>
          </p:nvPr>
        </p:nvSpPr>
        <p:spPr>
          <a:xfrm>
            <a:off x="311700" y="1147800"/>
            <a:ext cx="8252100" cy="3439200"/>
          </a:xfrm>
          <a:prstGeom prst="rect">
            <a:avLst/>
          </a:prstGeom>
        </p:spPr>
        <p:txBody>
          <a:bodyPr anchorCtr="0" anchor="t" bIns="91425" lIns="91425" spcFirstLastPara="1" rIns="91425" wrap="square" tIns="91425">
            <a:noAutofit/>
          </a:bodyPr>
          <a:lstStyle/>
          <a:p>
            <a:pPr indent="0" lvl="0" marL="0" rtl="0" algn="l">
              <a:lnSpc>
                <a:spcPct val="200000"/>
              </a:lnSpc>
              <a:spcBef>
                <a:spcPts val="0"/>
              </a:spcBef>
              <a:spcAft>
                <a:spcPts val="0"/>
              </a:spcAft>
              <a:buNone/>
            </a:pPr>
            <a:r>
              <a:rPr lang="es" sz="2000"/>
              <a:t>Es la medida de tendencia central más representativa en el caso de variables que sólo admiten la escala ordinal.</a:t>
            </a:r>
            <a:endParaRPr sz="2000"/>
          </a:p>
          <a:p>
            <a:pPr indent="0" lvl="0" marL="0" rtl="0" algn="l">
              <a:lnSpc>
                <a:spcPct val="200000"/>
              </a:lnSpc>
              <a:spcBef>
                <a:spcPts val="1600"/>
              </a:spcBef>
              <a:spcAft>
                <a:spcPts val="0"/>
              </a:spcAft>
              <a:buNone/>
            </a:pPr>
            <a:r>
              <a:rPr lang="es" sz="2000"/>
              <a:t>No utiliza en su “cálculo” toda la información disponible.</a:t>
            </a:r>
            <a:endParaRPr sz="2000"/>
          </a:p>
          <a:p>
            <a:pPr indent="0" lvl="0" marL="0" rtl="0" algn="l">
              <a:lnSpc>
                <a:spcPct val="200000"/>
              </a:lnSpc>
              <a:spcBef>
                <a:spcPts val="1600"/>
              </a:spcBef>
              <a:spcAft>
                <a:spcPts val="0"/>
              </a:spcAft>
              <a:buNone/>
            </a:pPr>
            <a:r>
              <a:rPr lang="es" sz="2000"/>
              <a:t>Hay que ordenar los datos antes de determinarla.</a:t>
            </a:r>
            <a:endParaRPr sz="2000"/>
          </a:p>
          <a:p>
            <a:pPr indent="0" lvl="0" marL="0" rtl="0" algn="l">
              <a:lnSpc>
                <a:spcPct val="200000"/>
              </a:lnSpc>
              <a:spcBef>
                <a:spcPts val="1600"/>
              </a:spcBef>
              <a:spcAft>
                <a:spcPts val="0"/>
              </a:spcAft>
              <a:buNone/>
            </a:pPr>
            <a:r>
              <a:t/>
            </a:r>
            <a:endParaRPr sz="2000"/>
          </a:p>
          <a:p>
            <a:pPr indent="0" lvl="0" marL="0" rtl="0" algn="l">
              <a:lnSpc>
                <a:spcPct val="200000"/>
              </a:lnSpc>
              <a:spcBef>
                <a:spcPts val="1600"/>
              </a:spcBef>
              <a:spcAft>
                <a:spcPts val="0"/>
              </a:spcAft>
              <a:buNone/>
            </a:pPr>
            <a:r>
              <a:t/>
            </a:r>
            <a:endParaRPr sz="2000"/>
          </a:p>
          <a:p>
            <a:pPr indent="0" lvl="0" marL="0" rtl="0" algn="l">
              <a:lnSpc>
                <a:spcPct val="200000"/>
              </a:lnSpc>
              <a:spcBef>
                <a:spcPts val="1600"/>
              </a:spcBef>
              <a:spcAft>
                <a:spcPts val="1600"/>
              </a:spcAft>
              <a:buNone/>
            </a:pPr>
            <a:r>
              <a:t/>
            </a:r>
            <a:endParaRPr sz="20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7" name="Shape 247"/>
        <p:cNvGrpSpPr/>
        <p:nvPr/>
      </p:nvGrpSpPr>
      <p:grpSpPr>
        <a:xfrm>
          <a:off x="0" y="0"/>
          <a:ext cx="0" cy="0"/>
          <a:chOff x="0" y="0"/>
          <a:chExt cx="0" cy="0"/>
        </a:xfrm>
      </p:grpSpPr>
      <p:sp>
        <p:nvSpPr>
          <p:cNvPr id="248" name="Google Shape;248;p37"/>
          <p:cNvSpPr txBox="1"/>
          <p:nvPr>
            <p:ph type="title"/>
          </p:nvPr>
        </p:nvSpPr>
        <p:spPr>
          <a:xfrm>
            <a:off x="311700" y="316800"/>
            <a:ext cx="33906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Moda</a:t>
            </a:r>
            <a:endParaRPr/>
          </a:p>
        </p:txBody>
      </p:sp>
      <p:sp>
        <p:nvSpPr>
          <p:cNvPr id="249" name="Google Shape;249;p37"/>
          <p:cNvSpPr txBox="1"/>
          <p:nvPr>
            <p:ph idx="1" type="body"/>
          </p:nvPr>
        </p:nvSpPr>
        <p:spPr>
          <a:xfrm>
            <a:off x="311700" y="1147800"/>
            <a:ext cx="8252100" cy="3439200"/>
          </a:xfrm>
          <a:prstGeom prst="rect">
            <a:avLst/>
          </a:prstGeom>
        </p:spPr>
        <p:txBody>
          <a:bodyPr anchorCtr="0" anchor="t" bIns="91425" lIns="91425" spcFirstLastPara="1" rIns="91425" wrap="square" tIns="91425">
            <a:noAutofit/>
          </a:bodyPr>
          <a:lstStyle/>
          <a:p>
            <a:pPr indent="0" lvl="0" marL="0" rtl="0" algn="l">
              <a:lnSpc>
                <a:spcPct val="200000"/>
              </a:lnSpc>
              <a:spcBef>
                <a:spcPts val="0"/>
              </a:spcBef>
              <a:spcAft>
                <a:spcPts val="0"/>
              </a:spcAft>
              <a:buNone/>
            </a:pPr>
            <a:r>
              <a:rPr lang="es" sz="1900"/>
              <a:t>Es la observación que se presenta con mayor frecuencia en la muestra.</a:t>
            </a:r>
            <a:endParaRPr sz="1900"/>
          </a:p>
          <a:p>
            <a:pPr indent="0" lvl="0" marL="0" rtl="0" algn="l">
              <a:lnSpc>
                <a:spcPct val="200000"/>
              </a:lnSpc>
              <a:spcBef>
                <a:spcPts val="1600"/>
              </a:spcBef>
              <a:spcAft>
                <a:spcPts val="1600"/>
              </a:spcAft>
              <a:buNone/>
            </a:pPr>
            <a:r>
              <a:rPr lang="es" sz="1900"/>
              <a:t>Es el valor más probable, con mayor probabilidad o de mayor densidad</a:t>
            </a:r>
            <a:endParaRPr sz="1900"/>
          </a:p>
        </p:txBody>
      </p:sp>
      <p:pic>
        <p:nvPicPr>
          <p:cNvPr id="250" name="Google Shape;250;p37"/>
          <p:cNvPicPr preferRelativeResize="0"/>
          <p:nvPr/>
        </p:nvPicPr>
        <p:blipFill>
          <a:blip r:embed="rId3">
            <a:alphaModFix amt="70000"/>
          </a:blip>
          <a:stretch>
            <a:fillRect/>
          </a:stretch>
        </p:blipFill>
        <p:spPr>
          <a:xfrm>
            <a:off x="691550" y="3241513"/>
            <a:ext cx="3086100" cy="1476375"/>
          </a:xfrm>
          <a:prstGeom prst="rect">
            <a:avLst/>
          </a:prstGeom>
          <a:noFill/>
          <a:ln>
            <a:noFill/>
          </a:ln>
        </p:spPr>
      </p:pic>
      <p:pic>
        <p:nvPicPr>
          <p:cNvPr id="251" name="Google Shape;251;p37"/>
          <p:cNvPicPr preferRelativeResize="0"/>
          <p:nvPr/>
        </p:nvPicPr>
        <p:blipFill>
          <a:blip r:embed="rId4">
            <a:alphaModFix/>
          </a:blip>
          <a:stretch>
            <a:fillRect/>
          </a:stretch>
        </p:blipFill>
        <p:spPr>
          <a:xfrm>
            <a:off x="5367750" y="2807050"/>
            <a:ext cx="3116057" cy="2029725"/>
          </a:xfrm>
          <a:prstGeom prst="rect">
            <a:avLst/>
          </a:prstGeom>
          <a:noFill/>
          <a:ln>
            <a:noFill/>
          </a:ln>
        </p:spPr>
      </p:pic>
      <p:sp>
        <p:nvSpPr>
          <p:cNvPr id="252" name="Google Shape;252;p37"/>
          <p:cNvSpPr/>
          <p:nvPr/>
        </p:nvSpPr>
        <p:spPr>
          <a:xfrm>
            <a:off x="6761160" y="4505698"/>
            <a:ext cx="461025" cy="302575"/>
          </a:xfrm>
          <a:prstGeom prst="flowChartOffpageConnector">
            <a:avLst/>
          </a:prstGeom>
          <a:noFill/>
          <a:ln cap="flat" cmpd="sng" w="28575">
            <a:solidFill>
              <a:srgbClr val="249C9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37"/>
          <p:cNvSpPr txBox="1"/>
          <p:nvPr/>
        </p:nvSpPr>
        <p:spPr>
          <a:xfrm>
            <a:off x="6703850" y="4775925"/>
            <a:ext cx="849900" cy="21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solidFill>
                  <a:srgbClr val="249C90"/>
                </a:solidFill>
                <a:latin typeface="Open Sans"/>
                <a:ea typeface="Open Sans"/>
                <a:cs typeface="Open Sans"/>
                <a:sym typeface="Open Sans"/>
              </a:rPr>
              <a:t>Moda</a:t>
            </a:r>
            <a:endParaRPr>
              <a:solidFill>
                <a:srgbClr val="249C90"/>
              </a:solidFill>
              <a:latin typeface="Open Sans"/>
              <a:ea typeface="Open Sans"/>
              <a:cs typeface="Open Sans"/>
              <a:sym typeface="Open Sans"/>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7" name="Shape 257"/>
        <p:cNvGrpSpPr/>
        <p:nvPr/>
      </p:nvGrpSpPr>
      <p:grpSpPr>
        <a:xfrm>
          <a:off x="0" y="0"/>
          <a:ext cx="0" cy="0"/>
          <a:chOff x="0" y="0"/>
          <a:chExt cx="0" cy="0"/>
        </a:xfrm>
      </p:grpSpPr>
      <p:sp>
        <p:nvSpPr>
          <p:cNvPr id="258" name="Google Shape;258;p38"/>
          <p:cNvSpPr txBox="1"/>
          <p:nvPr>
            <p:ph type="title"/>
          </p:nvPr>
        </p:nvSpPr>
        <p:spPr>
          <a:xfrm>
            <a:off x="311700" y="316800"/>
            <a:ext cx="54219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Comparación de Medidas</a:t>
            </a:r>
            <a:endParaRPr/>
          </a:p>
        </p:txBody>
      </p:sp>
      <p:pic>
        <p:nvPicPr>
          <p:cNvPr id="259" name="Google Shape;259;p38"/>
          <p:cNvPicPr preferRelativeResize="0"/>
          <p:nvPr/>
        </p:nvPicPr>
        <p:blipFill>
          <a:blip r:embed="rId3">
            <a:alphaModFix/>
          </a:blip>
          <a:stretch>
            <a:fillRect/>
          </a:stretch>
        </p:blipFill>
        <p:spPr>
          <a:xfrm>
            <a:off x="5150100" y="381000"/>
            <a:ext cx="2606762" cy="4470201"/>
          </a:xfrm>
          <a:prstGeom prst="rect">
            <a:avLst/>
          </a:prstGeom>
          <a:noFill/>
          <a:ln>
            <a:noFill/>
          </a:ln>
        </p:spPr>
      </p:pic>
      <p:sp>
        <p:nvSpPr>
          <p:cNvPr id="260" name="Google Shape;260;p38"/>
          <p:cNvSpPr txBox="1"/>
          <p:nvPr/>
        </p:nvSpPr>
        <p:spPr>
          <a:xfrm>
            <a:off x="439400" y="4851200"/>
            <a:ext cx="8933100" cy="147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000" u="sng">
                <a:solidFill>
                  <a:schemeClr val="hlink"/>
                </a:solidFill>
                <a:hlinkClick r:id="rId4"/>
              </a:rPr>
              <a:t>https://upload.wikimedia.org/wikipedia/commons/thumb/3/33/Visualisation_mode_median_mean.svg/512px-Visualisation_mode_median_mean.svg.png</a:t>
            </a:r>
            <a:endParaRPr sz="1000">
              <a:latin typeface="Open Sans"/>
              <a:ea typeface="Open Sans"/>
              <a:cs typeface="Open Sans"/>
              <a:sym typeface="Open Sans"/>
            </a:endParaRPr>
          </a:p>
        </p:txBody>
      </p:sp>
      <p:sp>
        <p:nvSpPr>
          <p:cNvPr id="261" name="Google Shape;261;p38"/>
          <p:cNvSpPr txBox="1"/>
          <p:nvPr/>
        </p:nvSpPr>
        <p:spPr>
          <a:xfrm>
            <a:off x="2216700" y="1258650"/>
            <a:ext cx="2941500" cy="316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2800">
                <a:latin typeface="Open Sans"/>
                <a:ea typeface="Open Sans"/>
                <a:cs typeface="Open Sans"/>
                <a:sym typeface="Open Sans"/>
              </a:rPr>
              <a:t>Moda:</a:t>
            </a:r>
            <a:endParaRPr sz="2800">
              <a:latin typeface="Open Sans"/>
              <a:ea typeface="Open Sans"/>
              <a:cs typeface="Open Sans"/>
              <a:sym typeface="Open Sans"/>
            </a:endParaRPr>
          </a:p>
          <a:p>
            <a:pPr indent="0" lvl="0" marL="0" rtl="0" algn="l">
              <a:spcBef>
                <a:spcPts val="0"/>
              </a:spcBef>
              <a:spcAft>
                <a:spcPts val="0"/>
              </a:spcAft>
              <a:buNone/>
            </a:pPr>
            <a:r>
              <a:t/>
            </a:r>
            <a:endParaRPr sz="2800">
              <a:latin typeface="Open Sans"/>
              <a:ea typeface="Open Sans"/>
              <a:cs typeface="Open Sans"/>
              <a:sym typeface="Open Sans"/>
            </a:endParaRPr>
          </a:p>
          <a:p>
            <a:pPr indent="0" lvl="0" marL="0" rtl="0" algn="l">
              <a:spcBef>
                <a:spcPts val="0"/>
              </a:spcBef>
              <a:spcAft>
                <a:spcPts val="0"/>
              </a:spcAft>
              <a:buNone/>
            </a:pPr>
            <a:r>
              <a:t/>
            </a:r>
            <a:endParaRPr sz="2800">
              <a:latin typeface="Open Sans"/>
              <a:ea typeface="Open Sans"/>
              <a:cs typeface="Open Sans"/>
              <a:sym typeface="Open Sans"/>
            </a:endParaRPr>
          </a:p>
          <a:p>
            <a:pPr indent="0" lvl="0" marL="0" rtl="0" algn="l">
              <a:spcBef>
                <a:spcPts val="0"/>
              </a:spcBef>
              <a:spcAft>
                <a:spcPts val="0"/>
              </a:spcAft>
              <a:buNone/>
            </a:pPr>
            <a:r>
              <a:rPr lang="es" sz="2800">
                <a:latin typeface="Open Sans"/>
                <a:ea typeface="Open Sans"/>
                <a:cs typeface="Open Sans"/>
                <a:sym typeface="Open Sans"/>
              </a:rPr>
              <a:t>Mediana:</a:t>
            </a:r>
            <a:endParaRPr sz="2800">
              <a:latin typeface="Open Sans"/>
              <a:ea typeface="Open Sans"/>
              <a:cs typeface="Open Sans"/>
              <a:sym typeface="Open Sans"/>
            </a:endParaRPr>
          </a:p>
          <a:p>
            <a:pPr indent="0" lvl="0" marL="0" rtl="0" algn="l">
              <a:spcBef>
                <a:spcPts val="0"/>
              </a:spcBef>
              <a:spcAft>
                <a:spcPts val="0"/>
              </a:spcAft>
              <a:buNone/>
            </a:pPr>
            <a:r>
              <a:t/>
            </a:r>
            <a:endParaRPr sz="2800">
              <a:latin typeface="Open Sans"/>
              <a:ea typeface="Open Sans"/>
              <a:cs typeface="Open Sans"/>
              <a:sym typeface="Open Sans"/>
            </a:endParaRPr>
          </a:p>
          <a:p>
            <a:pPr indent="0" lvl="0" marL="0" rtl="0" algn="l">
              <a:spcBef>
                <a:spcPts val="0"/>
              </a:spcBef>
              <a:spcAft>
                <a:spcPts val="0"/>
              </a:spcAft>
              <a:buNone/>
            </a:pPr>
            <a:r>
              <a:t/>
            </a:r>
            <a:endParaRPr sz="2800">
              <a:latin typeface="Open Sans"/>
              <a:ea typeface="Open Sans"/>
              <a:cs typeface="Open Sans"/>
              <a:sym typeface="Open Sans"/>
            </a:endParaRPr>
          </a:p>
          <a:p>
            <a:pPr indent="0" lvl="0" marL="0" rtl="0" algn="l">
              <a:spcBef>
                <a:spcPts val="0"/>
              </a:spcBef>
              <a:spcAft>
                <a:spcPts val="0"/>
              </a:spcAft>
              <a:buNone/>
            </a:pPr>
            <a:r>
              <a:rPr lang="es" sz="2800">
                <a:latin typeface="Open Sans"/>
                <a:ea typeface="Open Sans"/>
                <a:cs typeface="Open Sans"/>
                <a:sym typeface="Open Sans"/>
              </a:rPr>
              <a:t>Media:</a:t>
            </a:r>
            <a:endParaRPr sz="2800">
              <a:latin typeface="Open Sans"/>
              <a:ea typeface="Open Sans"/>
              <a:cs typeface="Open Sans"/>
              <a:sym typeface="Open Sans"/>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5" name="Shape 265"/>
        <p:cNvGrpSpPr/>
        <p:nvPr/>
      </p:nvGrpSpPr>
      <p:grpSpPr>
        <a:xfrm>
          <a:off x="0" y="0"/>
          <a:ext cx="0" cy="0"/>
          <a:chOff x="0" y="0"/>
          <a:chExt cx="0" cy="0"/>
        </a:xfrm>
      </p:grpSpPr>
      <p:sp>
        <p:nvSpPr>
          <p:cNvPr id="266" name="Google Shape;266;p39"/>
          <p:cNvSpPr txBox="1"/>
          <p:nvPr>
            <p:ph type="title"/>
          </p:nvPr>
        </p:nvSpPr>
        <p:spPr>
          <a:xfrm>
            <a:off x="311700" y="316800"/>
            <a:ext cx="79797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El engañoso término medio</a:t>
            </a:r>
            <a:endParaRPr/>
          </a:p>
        </p:txBody>
      </p:sp>
      <p:sp>
        <p:nvSpPr>
          <p:cNvPr id="267" name="Google Shape;267;p39"/>
          <p:cNvSpPr txBox="1"/>
          <p:nvPr>
            <p:ph idx="1" type="body"/>
          </p:nvPr>
        </p:nvSpPr>
        <p:spPr>
          <a:xfrm>
            <a:off x="311700" y="1224000"/>
            <a:ext cx="8443500" cy="34659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Clr>
                <a:schemeClr val="dk1"/>
              </a:buClr>
              <a:buSzPts val="1100"/>
              <a:buFont typeface="Arial"/>
              <a:buNone/>
            </a:pPr>
            <a:r>
              <a:rPr lang="es" sz="1500">
                <a:latin typeface="Arial"/>
                <a:ea typeface="Arial"/>
                <a:cs typeface="Arial"/>
                <a:sym typeface="Arial"/>
              </a:rPr>
              <a:t>Martín Gardner en su libro “¡Aja! Paradojas” nos cuenta la historia de la fábrica del Sr. Artilugio (PRODILUGIO S.A.) y su nuevo empleado Félix, quien fuera víctima de los engaños de los parámetros estadísticos de posición. La dirección de PRODILUGIO está a cargo del Sr. Art ilugio, su hermano y seis parientes. La fuerza laboral consiste en cinco encargados y diez operarios. Los negocios van bien y la fábrica precisa un operario más. El Sr. Artilugio entrevista a Félix, candidato al puesto, y le explica que su empresa paga muy bien, ya que el salario medio es de $600 semanales. Al cabo de unos cuantos días, Félix quiso ver al jefe. Este fue su diálogo: Félix: -¡Me ha engañado usted! He hablado con los otros operarios y ninguno gana más de $200 a la semana. ¿Cómo puede ser que el salario medio sea de $600? Sr. Artilugio: -Vamos Félix, no se excite. El salario medio es de $600 y se lo voy a demostrar. Vea esta nómina por favor. </a:t>
            </a:r>
            <a:endParaRPr sz="1500">
              <a:latin typeface="Arial"/>
              <a:ea typeface="Arial"/>
              <a:cs typeface="Arial"/>
              <a:sym typeface="Arial"/>
            </a:endParaRPr>
          </a:p>
          <a:p>
            <a:pPr indent="0" lvl="0" marL="0" rtl="0" algn="l">
              <a:spcBef>
                <a:spcPts val="0"/>
              </a:spcBef>
              <a:spcAft>
                <a:spcPts val="1600"/>
              </a:spcAft>
              <a:buNone/>
            </a:pPr>
            <a:r>
              <a:t/>
            </a:r>
            <a:endParaRPr/>
          </a:p>
        </p:txBody>
      </p:sp>
      <p:pic>
        <p:nvPicPr>
          <p:cNvPr id="268" name="Google Shape;268;p39"/>
          <p:cNvPicPr preferRelativeResize="0"/>
          <p:nvPr/>
        </p:nvPicPr>
        <p:blipFill>
          <a:blip r:embed="rId3">
            <a:alphaModFix/>
          </a:blip>
          <a:stretch>
            <a:fillRect/>
          </a:stretch>
        </p:blipFill>
        <p:spPr>
          <a:xfrm>
            <a:off x="152400" y="4815600"/>
            <a:ext cx="8839204" cy="44138"/>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2" name="Shape 272"/>
        <p:cNvGrpSpPr/>
        <p:nvPr/>
      </p:nvGrpSpPr>
      <p:grpSpPr>
        <a:xfrm>
          <a:off x="0" y="0"/>
          <a:ext cx="0" cy="0"/>
          <a:chOff x="0" y="0"/>
          <a:chExt cx="0" cy="0"/>
        </a:xfrm>
      </p:grpSpPr>
      <p:sp>
        <p:nvSpPr>
          <p:cNvPr id="273" name="Google Shape;273;p40"/>
          <p:cNvSpPr txBox="1"/>
          <p:nvPr>
            <p:ph type="title"/>
          </p:nvPr>
        </p:nvSpPr>
        <p:spPr>
          <a:xfrm>
            <a:off x="311700" y="316800"/>
            <a:ext cx="79797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El engañoso término medio</a:t>
            </a:r>
            <a:endParaRPr/>
          </a:p>
        </p:txBody>
      </p:sp>
      <p:pic>
        <p:nvPicPr>
          <p:cNvPr id="274" name="Google Shape;274;p40"/>
          <p:cNvPicPr preferRelativeResize="0"/>
          <p:nvPr/>
        </p:nvPicPr>
        <p:blipFill>
          <a:blip r:embed="rId3">
            <a:alphaModFix/>
          </a:blip>
          <a:stretch>
            <a:fillRect/>
          </a:stretch>
        </p:blipFill>
        <p:spPr>
          <a:xfrm>
            <a:off x="152400" y="4815600"/>
            <a:ext cx="8839204" cy="44138"/>
          </a:xfrm>
          <a:prstGeom prst="rect">
            <a:avLst/>
          </a:prstGeom>
          <a:noFill/>
          <a:ln>
            <a:noFill/>
          </a:ln>
        </p:spPr>
      </p:pic>
      <p:pic>
        <p:nvPicPr>
          <p:cNvPr id="275" name="Google Shape;275;p40"/>
          <p:cNvPicPr preferRelativeResize="0"/>
          <p:nvPr/>
        </p:nvPicPr>
        <p:blipFill>
          <a:blip r:embed="rId4">
            <a:alphaModFix/>
          </a:blip>
          <a:stretch>
            <a:fillRect/>
          </a:stretch>
        </p:blipFill>
        <p:spPr>
          <a:xfrm>
            <a:off x="609300" y="1404925"/>
            <a:ext cx="7924800" cy="2333625"/>
          </a:xfrm>
          <a:prstGeom prst="rect">
            <a:avLst/>
          </a:prstGeom>
          <a:noFill/>
          <a:ln>
            <a:noFill/>
          </a:ln>
        </p:spPr>
      </p:pic>
      <p:sp>
        <p:nvSpPr>
          <p:cNvPr id="276" name="Google Shape;276;p40"/>
          <p:cNvSpPr txBox="1"/>
          <p:nvPr/>
        </p:nvSpPr>
        <p:spPr>
          <a:xfrm>
            <a:off x="864625" y="3890975"/>
            <a:ext cx="6915600" cy="849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1800">
                <a:latin typeface="Open Sans"/>
                <a:ea typeface="Open Sans"/>
                <a:cs typeface="Open Sans"/>
                <a:sym typeface="Open Sans"/>
              </a:rPr>
              <a:t>4800+2000+6*500+5*400+10*200=13800</a:t>
            </a:r>
            <a:endParaRPr sz="1800">
              <a:latin typeface="Open Sans"/>
              <a:ea typeface="Open Sans"/>
              <a:cs typeface="Open Sans"/>
              <a:sym typeface="Open Sans"/>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0" name="Shape 280"/>
        <p:cNvGrpSpPr/>
        <p:nvPr/>
      </p:nvGrpSpPr>
      <p:grpSpPr>
        <a:xfrm>
          <a:off x="0" y="0"/>
          <a:ext cx="0" cy="0"/>
          <a:chOff x="0" y="0"/>
          <a:chExt cx="0" cy="0"/>
        </a:xfrm>
      </p:grpSpPr>
      <p:sp>
        <p:nvSpPr>
          <p:cNvPr id="281" name="Google Shape;281;p41"/>
          <p:cNvSpPr txBox="1"/>
          <p:nvPr>
            <p:ph type="title"/>
          </p:nvPr>
        </p:nvSpPr>
        <p:spPr>
          <a:xfrm>
            <a:off x="311700" y="316800"/>
            <a:ext cx="79797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El engañoso término medio</a:t>
            </a:r>
            <a:endParaRPr/>
          </a:p>
        </p:txBody>
      </p:sp>
      <p:pic>
        <p:nvPicPr>
          <p:cNvPr id="282" name="Google Shape;282;p41"/>
          <p:cNvPicPr preferRelativeResize="0"/>
          <p:nvPr/>
        </p:nvPicPr>
        <p:blipFill>
          <a:blip r:embed="rId3">
            <a:alphaModFix/>
          </a:blip>
          <a:stretch>
            <a:fillRect/>
          </a:stretch>
        </p:blipFill>
        <p:spPr>
          <a:xfrm>
            <a:off x="152400" y="4815600"/>
            <a:ext cx="8839204" cy="44138"/>
          </a:xfrm>
          <a:prstGeom prst="rect">
            <a:avLst/>
          </a:prstGeom>
          <a:noFill/>
          <a:ln>
            <a:noFill/>
          </a:ln>
        </p:spPr>
      </p:pic>
      <p:pic>
        <p:nvPicPr>
          <p:cNvPr id="283" name="Google Shape;283;p41"/>
          <p:cNvPicPr preferRelativeResize="0"/>
          <p:nvPr/>
        </p:nvPicPr>
        <p:blipFill>
          <a:blip r:embed="rId4">
            <a:alphaModFix/>
          </a:blip>
          <a:stretch>
            <a:fillRect/>
          </a:stretch>
        </p:blipFill>
        <p:spPr>
          <a:xfrm>
            <a:off x="152400" y="1143000"/>
            <a:ext cx="8734426" cy="315798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 name="Shape 76"/>
        <p:cNvGrpSpPr/>
        <p:nvPr/>
      </p:nvGrpSpPr>
      <p:grpSpPr>
        <a:xfrm>
          <a:off x="0" y="0"/>
          <a:ext cx="0" cy="0"/>
          <a:chOff x="0" y="0"/>
          <a:chExt cx="0" cy="0"/>
        </a:xfrm>
      </p:grpSpPr>
      <p:sp>
        <p:nvSpPr>
          <p:cNvPr id="77" name="Google Shape;77;p15"/>
          <p:cNvSpPr txBox="1"/>
          <p:nvPr>
            <p:ph type="title"/>
          </p:nvPr>
        </p:nvSpPr>
        <p:spPr>
          <a:xfrm>
            <a:off x="751000" y="511325"/>
            <a:ext cx="86931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Varias Variables</a:t>
            </a:r>
            <a:endParaRPr/>
          </a:p>
        </p:txBody>
      </p:sp>
      <p:sp>
        <p:nvSpPr>
          <p:cNvPr id="78" name="Google Shape;78;p15"/>
          <p:cNvSpPr txBox="1"/>
          <p:nvPr/>
        </p:nvSpPr>
        <p:spPr>
          <a:xfrm>
            <a:off x="467725" y="1403825"/>
            <a:ext cx="8494200" cy="192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2000">
                <a:latin typeface="Open Sans"/>
                <a:ea typeface="Open Sans"/>
                <a:cs typeface="Open Sans"/>
                <a:sym typeface="Open Sans"/>
              </a:rPr>
              <a:t>En un mismo experimento o análisis podemos tomar en cuenta varios aspectos o medidas relevantes a la vez, así como combinación de situaciones</a:t>
            </a:r>
            <a:r>
              <a:rPr lang="es" sz="2000">
                <a:latin typeface="Open Sans"/>
                <a:ea typeface="Open Sans"/>
                <a:cs typeface="Open Sans"/>
                <a:sym typeface="Open Sans"/>
              </a:rPr>
              <a:t>, etc.</a:t>
            </a:r>
            <a:r>
              <a:rPr lang="es" sz="2000">
                <a:latin typeface="Open Sans"/>
                <a:ea typeface="Open Sans"/>
                <a:cs typeface="Open Sans"/>
                <a:sym typeface="Open Sans"/>
              </a:rPr>
              <a:t>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rPr lang="es" sz="2000">
                <a:latin typeface="Open Sans"/>
                <a:ea typeface="Open Sans"/>
                <a:cs typeface="Open Sans"/>
                <a:sym typeface="Open Sans"/>
              </a:rPr>
              <a:t>Sean </a:t>
            </a:r>
            <a:r>
              <a:rPr b="1" lang="es" sz="2000">
                <a:solidFill>
                  <a:srgbClr val="1B786E"/>
                </a:solidFill>
                <a:latin typeface="Open Sans"/>
                <a:ea typeface="Open Sans"/>
                <a:cs typeface="Open Sans"/>
                <a:sym typeface="Open Sans"/>
              </a:rPr>
              <a:t>X</a:t>
            </a:r>
            <a:r>
              <a:rPr lang="es" sz="1800">
                <a:latin typeface="Open Sans"/>
                <a:ea typeface="Open Sans"/>
                <a:cs typeface="Open Sans"/>
                <a:sym typeface="Open Sans"/>
              </a:rPr>
              <a:t>:</a:t>
            </a:r>
            <a:r>
              <a:rPr b="1" lang="es" sz="1800">
                <a:solidFill>
                  <a:srgbClr val="1B786E"/>
                </a:solidFill>
                <a:latin typeface="Open Sans"/>
                <a:ea typeface="Open Sans"/>
                <a:cs typeface="Open Sans"/>
                <a:sym typeface="Open Sans"/>
              </a:rPr>
              <a:t> </a:t>
            </a:r>
            <a:r>
              <a:rPr lang="es" sz="1800">
                <a:latin typeface="Open Sans"/>
                <a:ea typeface="Open Sans"/>
                <a:cs typeface="Open Sans"/>
                <a:sym typeface="Open Sans"/>
              </a:rPr>
              <a:t>Ω⇾R</a:t>
            </a:r>
            <a:r>
              <a:rPr b="1" lang="es" sz="2000">
                <a:solidFill>
                  <a:srgbClr val="1B786E"/>
                </a:solidFill>
                <a:latin typeface="Open Sans"/>
                <a:ea typeface="Open Sans"/>
                <a:cs typeface="Open Sans"/>
                <a:sym typeface="Open Sans"/>
              </a:rPr>
              <a:t> e Y</a:t>
            </a:r>
            <a:r>
              <a:rPr lang="es" sz="1800">
                <a:latin typeface="Open Sans"/>
                <a:ea typeface="Open Sans"/>
                <a:cs typeface="Open Sans"/>
                <a:sym typeface="Open Sans"/>
              </a:rPr>
              <a:t>: Ω⇾R</a:t>
            </a:r>
            <a:r>
              <a:rPr b="1" lang="es" sz="1800">
                <a:solidFill>
                  <a:srgbClr val="1B786E"/>
                </a:solidFill>
                <a:latin typeface="Open Sans"/>
                <a:ea typeface="Open Sans"/>
                <a:cs typeface="Open Sans"/>
                <a:sym typeface="Open Sans"/>
              </a:rPr>
              <a:t> </a:t>
            </a:r>
            <a:r>
              <a:rPr b="1" lang="es" sz="2000">
                <a:solidFill>
                  <a:srgbClr val="1B786E"/>
                </a:solidFill>
                <a:latin typeface="Open Sans"/>
                <a:ea typeface="Open Sans"/>
                <a:cs typeface="Open Sans"/>
                <a:sym typeface="Open Sans"/>
              </a:rPr>
              <a:t> variables aleatorias</a:t>
            </a:r>
            <a:r>
              <a:rPr lang="es" sz="2000">
                <a:latin typeface="Open Sans"/>
                <a:ea typeface="Open Sans"/>
                <a:cs typeface="Open Sans"/>
                <a:sym typeface="Open Sans"/>
              </a:rPr>
              <a:t>.</a:t>
            </a:r>
            <a:endParaRPr sz="2000">
              <a:latin typeface="Open Sans"/>
              <a:ea typeface="Open Sans"/>
              <a:cs typeface="Open Sans"/>
              <a:sym typeface="Open Sans"/>
            </a:endParaRPr>
          </a:p>
          <a:p>
            <a:pPr indent="0" lvl="0" marL="0" rtl="0" algn="l">
              <a:spcBef>
                <a:spcPts val="0"/>
              </a:spcBef>
              <a:spcAft>
                <a:spcPts val="0"/>
              </a:spcAft>
              <a:buNone/>
            </a:pPr>
            <a:r>
              <a:rPr lang="es" sz="2000">
                <a:latin typeface="Open Sans"/>
                <a:ea typeface="Open Sans"/>
                <a:cs typeface="Open Sans"/>
                <a:sym typeface="Open Sans"/>
              </a:rPr>
              <a:t>tendrán asociadas una función de </a:t>
            </a:r>
            <a:r>
              <a:rPr b="1" lang="es" sz="2000">
                <a:solidFill>
                  <a:schemeClr val="accent5"/>
                </a:solidFill>
                <a:latin typeface="Open Sans"/>
                <a:ea typeface="Open Sans"/>
                <a:cs typeface="Open Sans"/>
                <a:sym typeface="Open Sans"/>
              </a:rPr>
              <a:t>densidad/probabilidad conjunta</a:t>
            </a:r>
            <a:r>
              <a:rPr lang="es" sz="2000">
                <a:latin typeface="Open Sans"/>
                <a:ea typeface="Open Sans"/>
                <a:cs typeface="Open Sans"/>
                <a:sym typeface="Open Sans"/>
              </a:rPr>
              <a:t>:</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355600" lvl="0" marL="457200" rtl="0" algn="l">
              <a:spcBef>
                <a:spcPts val="0"/>
              </a:spcBef>
              <a:spcAft>
                <a:spcPts val="0"/>
              </a:spcAft>
              <a:buClr>
                <a:schemeClr val="dk1"/>
              </a:buClr>
              <a:buSzPts val="2000"/>
              <a:buFont typeface="Open Sans"/>
              <a:buChar char="●"/>
            </a:pPr>
            <a:r>
              <a:rPr lang="es" sz="2000">
                <a:solidFill>
                  <a:schemeClr val="dk1"/>
                </a:solidFill>
                <a:latin typeface="Open Sans"/>
                <a:ea typeface="Open Sans"/>
                <a:cs typeface="Open Sans"/>
                <a:sym typeface="Open Sans"/>
              </a:rPr>
              <a:t>              </a:t>
            </a:r>
            <a:r>
              <a:rPr lang="es" sz="2000">
                <a:solidFill>
                  <a:schemeClr val="dk1"/>
                </a:solidFill>
                <a:latin typeface="Open Sans"/>
                <a:ea typeface="Open Sans"/>
                <a:cs typeface="Open Sans"/>
                <a:sym typeface="Open Sans"/>
              </a:rPr>
              <a:t>	p/ X e Y v.a. continuas, densidad, y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355600" lvl="0" marL="457200" rtl="0" algn="l">
              <a:spcBef>
                <a:spcPts val="0"/>
              </a:spcBef>
              <a:spcAft>
                <a:spcPts val="0"/>
              </a:spcAft>
              <a:buSzPts val="2000"/>
              <a:buFont typeface="Open Sans"/>
              <a:buChar char="●"/>
            </a:pPr>
            <a:r>
              <a:rPr lang="es" sz="2000">
                <a:latin typeface="Open Sans"/>
                <a:ea typeface="Open Sans"/>
                <a:cs typeface="Open Sans"/>
                <a:sym typeface="Open Sans"/>
              </a:rPr>
              <a:t>                                          	p/discretas, prob. o densidad puntual </a:t>
            </a:r>
            <a:endParaRPr sz="2000">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a:p>
            <a:pPr indent="0" lvl="0" marL="0" rtl="0" algn="r">
              <a:spcBef>
                <a:spcPts val="0"/>
              </a:spcBef>
              <a:spcAft>
                <a:spcPts val="0"/>
              </a:spcAft>
              <a:buClr>
                <a:schemeClr val="dk1"/>
              </a:buClr>
              <a:buSzPts val="1100"/>
              <a:buFont typeface="Arial"/>
              <a:buNone/>
            </a:pPr>
            <a:r>
              <a:rPr lang="es">
                <a:solidFill>
                  <a:srgbClr val="1B786E"/>
                </a:solidFill>
              </a:rPr>
              <a:t>Notación: P(X=x,Y=y)=P((X=x)∩(Y=y)). la coma significa intersección </a:t>
            </a:r>
            <a:endParaRPr>
              <a:solidFill>
                <a:srgbClr val="1B786E"/>
              </a:solidFill>
              <a:latin typeface="Open Sans"/>
              <a:ea typeface="Open Sans"/>
              <a:cs typeface="Open Sans"/>
              <a:sym typeface="Open Sans"/>
            </a:endParaRPr>
          </a:p>
        </p:txBody>
      </p:sp>
      <p:pic>
        <p:nvPicPr>
          <p:cNvPr descr="f(x,y)" id="79" name="Google Shape;79;p15"/>
          <p:cNvPicPr preferRelativeResize="0"/>
          <p:nvPr/>
        </p:nvPicPr>
        <p:blipFill>
          <a:blip r:embed="rId3">
            <a:alphaModFix/>
          </a:blip>
          <a:stretch>
            <a:fillRect/>
          </a:stretch>
        </p:blipFill>
        <p:spPr>
          <a:xfrm>
            <a:off x="1059094" y="3600588"/>
            <a:ext cx="960206" cy="361813"/>
          </a:xfrm>
          <a:prstGeom prst="rect">
            <a:avLst/>
          </a:prstGeom>
          <a:noFill/>
          <a:ln>
            <a:noFill/>
          </a:ln>
        </p:spPr>
      </p:pic>
      <p:pic>
        <p:nvPicPr>
          <p:cNvPr descr="f(x,y)=P(X=x,Y=y)" id="80" name="Google Shape;80;p15"/>
          <p:cNvPicPr preferRelativeResize="0"/>
          <p:nvPr/>
        </p:nvPicPr>
        <p:blipFill>
          <a:blip r:embed="rId4">
            <a:alphaModFix/>
          </a:blip>
          <a:stretch>
            <a:fillRect/>
          </a:stretch>
        </p:blipFill>
        <p:spPr>
          <a:xfrm>
            <a:off x="914750" y="4225925"/>
            <a:ext cx="3190475" cy="28777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7" name="Shape 287"/>
        <p:cNvGrpSpPr/>
        <p:nvPr/>
      </p:nvGrpSpPr>
      <p:grpSpPr>
        <a:xfrm>
          <a:off x="0" y="0"/>
          <a:ext cx="0" cy="0"/>
          <a:chOff x="0" y="0"/>
          <a:chExt cx="0" cy="0"/>
        </a:xfrm>
      </p:grpSpPr>
      <p:sp>
        <p:nvSpPr>
          <p:cNvPr id="288" name="Google Shape;288;p42"/>
          <p:cNvSpPr txBox="1"/>
          <p:nvPr>
            <p:ph type="title"/>
          </p:nvPr>
        </p:nvSpPr>
        <p:spPr>
          <a:xfrm>
            <a:off x="311700" y="316800"/>
            <a:ext cx="79797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El engañoso término medio</a:t>
            </a:r>
            <a:endParaRPr/>
          </a:p>
        </p:txBody>
      </p:sp>
      <p:pic>
        <p:nvPicPr>
          <p:cNvPr id="289" name="Google Shape;289;p42"/>
          <p:cNvPicPr preferRelativeResize="0"/>
          <p:nvPr/>
        </p:nvPicPr>
        <p:blipFill>
          <a:blip r:embed="rId3">
            <a:alphaModFix/>
          </a:blip>
          <a:stretch>
            <a:fillRect/>
          </a:stretch>
        </p:blipFill>
        <p:spPr>
          <a:xfrm>
            <a:off x="152400" y="4815600"/>
            <a:ext cx="8839204" cy="44138"/>
          </a:xfrm>
          <a:prstGeom prst="rect">
            <a:avLst/>
          </a:prstGeom>
          <a:noFill/>
          <a:ln>
            <a:noFill/>
          </a:ln>
        </p:spPr>
      </p:pic>
      <p:pic>
        <p:nvPicPr>
          <p:cNvPr id="290" name="Google Shape;290;p42"/>
          <p:cNvPicPr preferRelativeResize="0"/>
          <p:nvPr/>
        </p:nvPicPr>
        <p:blipFill>
          <a:blip r:embed="rId4">
            <a:alphaModFix/>
          </a:blip>
          <a:stretch>
            <a:fillRect/>
          </a:stretch>
        </p:blipFill>
        <p:spPr>
          <a:xfrm>
            <a:off x="609300" y="1404925"/>
            <a:ext cx="7924800" cy="2333625"/>
          </a:xfrm>
          <a:prstGeom prst="rect">
            <a:avLst/>
          </a:prstGeom>
          <a:noFill/>
          <a:ln>
            <a:noFill/>
          </a:ln>
        </p:spPr>
      </p:pic>
      <p:pic>
        <p:nvPicPr>
          <p:cNvPr id="291" name="Google Shape;291;p42"/>
          <p:cNvPicPr preferRelativeResize="0"/>
          <p:nvPr/>
        </p:nvPicPr>
        <p:blipFill>
          <a:blip r:embed="rId5">
            <a:alphaModFix/>
          </a:blip>
          <a:stretch>
            <a:fillRect/>
          </a:stretch>
        </p:blipFill>
        <p:spPr>
          <a:xfrm>
            <a:off x="256225" y="1311450"/>
            <a:ext cx="8405046" cy="37327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5" name="Shape 295"/>
        <p:cNvGrpSpPr/>
        <p:nvPr/>
      </p:nvGrpSpPr>
      <p:grpSpPr>
        <a:xfrm>
          <a:off x="0" y="0"/>
          <a:ext cx="0" cy="0"/>
          <a:chOff x="0" y="0"/>
          <a:chExt cx="0" cy="0"/>
        </a:xfrm>
      </p:grpSpPr>
      <p:sp>
        <p:nvSpPr>
          <p:cNvPr id="296" name="Google Shape;296;p43"/>
          <p:cNvSpPr txBox="1"/>
          <p:nvPr>
            <p:ph type="title"/>
          </p:nvPr>
        </p:nvSpPr>
        <p:spPr>
          <a:xfrm>
            <a:off x="311700" y="316800"/>
            <a:ext cx="33906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Percentiles</a:t>
            </a:r>
            <a:endParaRPr/>
          </a:p>
        </p:txBody>
      </p:sp>
      <p:pic>
        <p:nvPicPr>
          <p:cNvPr id="297" name="Google Shape;297;p43"/>
          <p:cNvPicPr preferRelativeResize="0"/>
          <p:nvPr/>
        </p:nvPicPr>
        <p:blipFill>
          <a:blip r:embed="rId3">
            <a:alphaModFix/>
          </a:blip>
          <a:stretch>
            <a:fillRect/>
          </a:stretch>
        </p:blipFill>
        <p:spPr>
          <a:xfrm>
            <a:off x="335825" y="1611500"/>
            <a:ext cx="7285427" cy="3475526"/>
          </a:xfrm>
          <a:prstGeom prst="rect">
            <a:avLst/>
          </a:prstGeom>
          <a:noFill/>
          <a:ln>
            <a:noFill/>
          </a:ln>
        </p:spPr>
      </p:pic>
      <p:sp>
        <p:nvSpPr>
          <p:cNvPr id="298" name="Google Shape;298;p43"/>
          <p:cNvSpPr txBox="1"/>
          <p:nvPr>
            <p:ph idx="1" type="body"/>
          </p:nvPr>
        </p:nvSpPr>
        <p:spPr>
          <a:xfrm>
            <a:off x="323650" y="1074600"/>
            <a:ext cx="8520600" cy="2115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800"/>
              <a:t>El percentil es una medida de posición. El p-ésimo percentil o percentil p</a:t>
            </a:r>
            <a:r>
              <a:rPr lang="es" sz="1300"/>
              <a:t>х</a:t>
            </a:r>
            <a:r>
              <a:rPr lang="es" sz="1800"/>
              <a:t>100% , es el </a:t>
            </a:r>
            <a:r>
              <a:rPr lang="es" sz="1800"/>
              <a:t>x</a:t>
            </a:r>
            <a:r>
              <a:rPr baseline="-25000" lang="es" sz="1800"/>
              <a:t>p</a:t>
            </a:r>
            <a:r>
              <a:rPr lang="es" sz="1800"/>
              <a:t> tal que P(X≤x</a:t>
            </a:r>
            <a:r>
              <a:rPr baseline="-25000" lang="es" sz="1800"/>
              <a:t>p</a:t>
            </a:r>
            <a:r>
              <a:rPr lang="es" sz="1800"/>
              <a:t>)=p </a:t>
            </a:r>
            <a:endParaRPr sz="1800"/>
          </a:p>
          <a:p>
            <a:pPr indent="0" lvl="0" marL="0" rtl="0" algn="l">
              <a:spcBef>
                <a:spcPts val="1400"/>
              </a:spcBef>
              <a:spcAft>
                <a:spcPts val="0"/>
              </a:spcAft>
              <a:buNone/>
            </a:pPr>
            <a:r>
              <a:t/>
            </a:r>
            <a:endParaRPr sz="1800"/>
          </a:p>
          <a:p>
            <a:pPr indent="0" lvl="0" marL="0" rtl="0" algn="l">
              <a:spcBef>
                <a:spcPts val="1400"/>
              </a:spcBef>
              <a:spcAft>
                <a:spcPts val="0"/>
              </a:spcAft>
              <a:buNone/>
            </a:pPr>
            <a:r>
              <a:t/>
            </a:r>
            <a:endParaRPr sz="1800"/>
          </a:p>
          <a:p>
            <a:pPr indent="0" lvl="0" marL="0" rtl="0" algn="l">
              <a:spcBef>
                <a:spcPts val="1400"/>
              </a:spcBef>
              <a:spcAft>
                <a:spcPts val="0"/>
              </a:spcAft>
              <a:buNone/>
            </a:pPr>
            <a:r>
              <a:t/>
            </a:r>
            <a:endParaRPr sz="1800"/>
          </a:p>
          <a:p>
            <a:pPr indent="0" lvl="0" marL="0" rtl="0" algn="l">
              <a:spcBef>
                <a:spcPts val="1400"/>
              </a:spcBef>
              <a:spcAft>
                <a:spcPts val="0"/>
              </a:spcAft>
              <a:buNone/>
            </a:pPr>
            <a:r>
              <a:t/>
            </a:r>
            <a:endParaRPr sz="1800"/>
          </a:p>
          <a:p>
            <a:pPr indent="0" lvl="0" marL="0" rtl="0" algn="l">
              <a:spcBef>
                <a:spcPts val="1400"/>
              </a:spcBef>
              <a:spcAft>
                <a:spcPts val="0"/>
              </a:spcAft>
              <a:buNone/>
            </a:pPr>
            <a:r>
              <a:t/>
            </a:r>
            <a:endParaRPr sz="1800"/>
          </a:p>
          <a:p>
            <a:pPr indent="457200" lvl="0" marL="6858000" rtl="0" algn="l">
              <a:spcBef>
                <a:spcPts val="1400"/>
              </a:spcBef>
              <a:spcAft>
                <a:spcPts val="1400"/>
              </a:spcAft>
              <a:buNone/>
            </a:pPr>
            <a:r>
              <a:rPr lang="es" sz="1800" u="sng">
                <a:solidFill>
                  <a:schemeClr val="hlink"/>
                </a:solidFill>
                <a:hlinkClick r:id="rId4"/>
              </a:rPr>
              <a:t>link1</a:t>
            </a:r>
            <a:r>
              <a:rPr lang="es"/>
              <a:t>															</a:t>
            </a:r>
            <a:endParaRPr sz="1800"/>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2" name="Shape 302"/>
        <p:cNvGrpSpPr/>
        <p:nvPr/>
      </p:nvGrpSpPr>
      <p:grpSpPr>
        <a:xfrm>
          <a:off x="0" y="0"/>
          <a:ext cx="0" cy="0"/>
          <a:chOff x="0" y="0"/>
          <a:chExt cx="0" cy="0"/>
        </a:xfrm>
      </p:grpSpPr>
      <p:sp>
        <p:nvSpPr>
          <p:cNvPr id="303" name="Google Shape;303;p44"/>
          <p:cNvSpPr txBox="1"/>
          <p:nvPr>
            <p:ph type="title"/>
          </p:nvPr>
        </p:nvSpPr>
        <p:spPr>
          <a:xfrm>
            <a:off x="311700" y="316800"/>
            <a:ext cx="33906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Percentiles</a:t>
            </a:r>
            <a:endParaRPr/>
          </a:p>
        </p:txBody>
      </p:sp>
      <p:sp>
        <p:nvSpPr>
          <p:cNvPr id="304" name="Google Shape;304;p44"/>
          <p:cNvSpPr txBox="1"/>
          <p:nvPr>
            <p:ph idx="1" type="body"/>
          </p:nvPr>
        </p:nvSpPr>
        <p:spPr>
          <a:xfrm>
            <a:off x="323650" y="1150800"/>
            <a:ext cx="8520600" cy="2115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sz="1800">
                <a:solidFill>
                  <a:srgbClr val="1B786E"/>
                </a:solidFill>
              </a:rPr>
              <a:t>L</a:t>
            </a:r>
            <a:r>
              <a:rPr b="1" lang="es" sz="1800">
                <a:solidFill>
                  <a:srgbClr val="1B786E"/>
                </a:solidFill>
              </a:rPr>
              <a:t>a Mediana también es un percentil</a:t>
            </a:r>
            <a:r>
              <a:rPr lang="es" sz="1800"/>
              <a:t>, es el percentil 0.50, o 50%.</a:t>
            </a:r>
            <a:endParaRPr sz="1800"/>
          </a:p>
          <a:p>
            <a:pPr indent="0" lvl="0" marL="0" rtl="0" algn="l">
              <a:spcBef>
                <a:spcPts val="1400"/>
              </a:spcBef>
              <a:spcAft>
                <a:spcPts val="0"/>
              </a:spcAft>
              <a:buNone/>
            </a:pPr>
            <a:r>
              <a:rPr lang="es" sz="1800"/>
              <a:t>En una muestra, una vez ordenados los datos de menor a mayor, es el dato que por debajo del cual se encuentra el porcentaje dado de observaciones.</a:t>
            </a:r>
            <a:endParaRPr sz="1800"/>
          </a:p>
          <a:p>
            <a:pPr indent="0" lvl="0" marL="0" rtl="0" algn="l">
              <a:spcBef>
                <a:spcPts val="1400"/>
              </a:spcBef>
              <a:spcAft>
                <a:spcPts val="1400"/>
              </a:spcAft>
              <a:buNone/>
            </a:pPr>
            <a:r>
              <a:rPr lang="es" sz="1800"/>
              <a:t>Los percentiles de crecimiento son percentiles de distribuciones condicionadas por edad. Ver: el siguiente  </a:t>
            </a:r>
            <a:r>
              <a:rPr lang="es" sz="1800" u="sng">
                <a:solidFill>
                  <a:schemeClr val="hlink"/>
                </a:solidFill>
                <a:hlinkClick r:id="rId3"/>
              </a:rPr>
              <a:t>link curvas de crecimiento </a:t>
            </a:r>
            <a:endParaRPr sz="1800"/>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8" name="Shape 308"/>
        <p:cNvGrpSpPr/>
        <p:nvPr/>
      </p:nvGrpSpPr>
      <p:grpSpPr>
        <a:xfrm>
          <a:off x="0" y="0"/>
          <a:ext cx="0" cy="0"/>
          <a:chOff x="0" y="0"/>
          <a:chExt cx="0" cy="0"/>
        </a:xfrm>
      </p:grpSpPr>
      <p:sp>
        <p:nvSpPr>
          <p:cNvPr id="309" name="Google Shape;309;p45"/>
          <p:cNvSpPr txBox="1"/>
          <p:nvPr>
            <p:ph type="title"/>
          </p:nvPr>
        </p:nvSpPr>
        <p:spPr>
          <a:xfrm>
            <a:off x="311700" y="316800"/>
            <a:ext cx="78447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Percentiles y Boxplot</a:t>
            </a:r>
            <a:endParaRPr/>
          </a:p>
        </p:txBody>
      </p:sp>
      <p:pic>
        <p:nvPicPr>
          <p:cNvPr id="310" name="Google Shape;310;p45"/>
          <p:cNvPicPr preferRelativeResize="0"/>
          <p:nvPr/>
        </p:nvPicPr>
        <p:blipFill>
          <a:blip r:embed="rId3">
            <a:alphaModFix/>
          </a:blip>
          <a:stretch>
            <a:fillRect/>
          </a:stretch>
        </p:blipFill>
        <p:spPr>
          <a:xfrm>
            <a:off x="1131850" y="1345100"/>
            <a:ext cx="6792874" cy="339642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4" name="Shape 314"/>
        <p:cNvGrpSpPr/>
        <p:nvPr/>
      </p:nvGrpSpPr>
      <p:grpSpPr>
        <a:xfrm>
          <a:off x="0" y="0"/>
          <a:ext cx="0" cy="0"/>
          <a:chOff x="0" y="0"/>
          <a:chExt cx="0" cy="0"/>
        </a:xfrm>
      </p:grpSpPr>
      <p:sp>
        <p:nvSpPr>
          <p:cNvPr id="315" name="Google Shape;315;p46"/>
          <p:cNvSpPr txBox="1"/>
          <p:nvPr>
            <p:ph type="title"/>
          </p:nvPr>
        </p:nvSpPr>
        <p:spPr>
          <a:xfrm>
            <a:off x="311700" y="316800"/>
            <a:ext cx="80016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Medidas de Dispersión o Variabilidad</a:t>
            </a:r>
            <a:r>
              <a:rPr lang="es"/>
              <a:t> </a:t>
            </a:r>
            <a:endParaRPr/>
          </a:p>
        </p:txBody>
      </p:sp>
      <p:sp>
        <p:nvSpPr>
          <p:cNvPr id="316" name="Google Shape;316;p46"/>
          <p:cNvSpPr txBox="1"/>
          <p:nvPr/>
        </p:nvSpPr>
        <p:spPr>
          <a:xfrm>
            <a:off x="706125" y="1528150"/>
            <a:ext cx="7607100" cy="31119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SzPts val="1800"/>
              <a:buFont typeface="Open Sans"/>
              <a:buChar char="●"/>
            </a:pPr>
            <a:r>
              <a:rPr lang="es" sz="1800">
                <a:latin typeface="Open Sans"/>
                <a:ea typeface="Open Sans"/>
                <a:cs typeface="Open Sans"/>
                <a:sym typeface="Open Sans"/>
              </a:rPr>
              <a:t>La localización o tendencia central no necesariamente proporciona información suficiente para describir datos de manera adecuada.</a:t>
            </a:r>
            <a:endParaRPr sz="1800">
              <a:latin typeface="Open Sans"/>
              <a:ea typeface="Open Sans"/>
              <a:cs typeface="Open Sans"/>
              <a:sym typeface="Open Sans"/>
            </a:endParaRPr>
          </a:p>
          <a:p>
            <a:pPr indent="-342900" lvl="0" marL="457200" rtl="0" algn="l">
              <a:spcBef>
                <a:spcPts val="0"/>
              </a:spcBef>
              <a:spcAft>
                <a:spcPts val="0"/>
              </a:spcAft>
              <a:buSzPts val="1800"/>
              <a:buFont typeface="Open Sans"/>
              <a:buChar char="●"/>
            </a:pPr>
            <a:r>
              <a:rPr lang="es" sz="1800">
                <a:latin typeface="Open Sans"/>
                <a:ea typeface="Open Sans"/>
                <a:cs typeface="Open Sans"/>
                <a:sym typeface="Open Sans"/>
              </a:rPr>
              <a:t>Las medidas de variabilidad nos informan sobre el grado de concentración o dispersión que presentan los datos respecto a su promedio. </a:t>
            </a:r>
            <a:endParaRPr sz="1800">
              <a:latin typeface="Open Sans"/>
              <a:ea typeface="Open Sans"/>
              <a:cs typeface="Open Sans"/>
              <a:sym typeface="Open Sans"/>
            </a:endParaRPr>
          </a:p>
          <a:p>
            <a:pPr indent="0" lvl="0" marL="0" rtl="0" algn="l">
              <a:spcBef>
                <a:spcPts val="0"/>
              </a:spcBef>
              <a:spcAft>
                <a:spcPts val="0"/>
              </a:spcAft>
              <a:buNone/>
            </a:pPr>
            <a:r>
              <a:t/>
            </a:r>
            <a:endParaRPr sz="1800">
              <a:latin typeface="Open Sans"/>
              <a:ea typeface="Open Sans"/>
              <a:cs typeface="Open Sans"/>
              <a:sym typeface="Open Sans"/>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0" name="Shape 320"/>
        <p:cNvGrpSpPr/>
        <p:nvPr/>
      </p:nvGrpSpPr>
      <p:grpSpPr>
        <a:xfrm>
          <a:off x="0" y="0"/>
          <a:ext cx="0" cy="0"/>
          <a:chOff x="0" y="0"/>
          <a:chExt cx="0" cy="0"/>
        </a:xfrm>
      </p:grpSpPr>
      <p:sp>
        <p:nvSpPr>
          <p:cNvPr id="321" name="Google Shape;321;p47"/>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t>Rango de la muestra y Rango intercuartílico</a:t>
            </a:r>
            <a:endParaRPr b="1" sz="3000">
              <a:latin typeface="Open Sans"/>
              <a:ea typeface="Open Sans"/>
              <a:cs typeface="Open Sans"/>
              <a:sym typeface="Open Sans"/>
            </a:endParaRPr>
          </a:p>
        </p:txBody>
      </p:sp>
      <p:sp>
        <p:nvSpPr>
          <p:cNvPr id="322" name="Google Shape;322;p47"/>
          <p:cNvSpPr txBox="1"/>
          <p:nvPr>
            <p:ph idx="1" type="body"/>
          </p:nvPr>
        </p:nvSpPr>
        <p:spPr>
          <a:xfrm>
            <a:off x="118550" y="1147225"/>
            <a:ext cx="8817600" cy="822900"/>
          </a:xfrm>
          <a:prstGeom prst="rect">
            <a:avLst/>
          </a:prstGeom>
        </p:spPr>
        <p:txBody>
          <a:bodyPr anchorCtr="0" anchor="t" bIns="91425" lIns="91425" spcFirstLastPara="1" rIns="91425" wrap="square" tIns="91425">
            <a:noAutofit/>
          </a:bodyPr>
          <a:lstStyle/>
          <a:p>
            <a:pPr indent="0" lvl="0" marL="0" rtl="0" algn="l">
              <a:lnSpc>
                <a:spcPct val="200000"/>
              </a:lnSpc>
              <a:spcBef>
                <a:spcPts val="0"/>
              </a:spcBef>
              <a:spcAft>
                <a:spcPts val="0"/>
              </a:spcAft>
              <a:buNone/>
            </a:pPr>
            <a:r>
              <a:rPr lang="es"/>
              <a:t>Una medida muy sencilla de variabilidad es el </a:t>
            </a:r>
            <a:r>
              <a:rPr b="1" lang="es">
                <a:solidFill>
                  <a:srgbClr val="1B786E"/>
                </a:solidFill>
              </a:rPr>
              <a:t>Rango de la muestra</a:t>
            </a:r>
            <a:r>
              <a:rPr lang="es"/>
              <a:t> , definido como la diferencia entre las observaciones más grande y más pequeña:</a:t>
            </a:r>
            <a:endParaRPr/>
          </a:p>
          <a:p>
            <a:pPr indent="0" lvl="0" marL="0" rtl="0" algn="l">
              <a:lnSpc>
                <a:spcPct val="200000"/>
              </a:lnSpc>
              <a:spcBef>
                <a:spcPts val="1600"/>
              </a:spcBef>
              <a:spcAft>
                <a:spcPts val="0"/>
              </a:spcAft>
              <a:buNone/>
            </a:pPr>
            <a:r>
              <a:t/>
            </a:r>
            <a:endParaRPr/>
          </a:p>
          <a:p>
            <a:pPr indent="0" lvl="0" marL="0" rtl="0" algn="l">
              <a:lnSpc>
                <a:spcPct val="200000"/>
              </a:lnSpc>
              <a:spcBef>
                <a:spcPts val="1600"/>
              </a:spcBef>
              <a:spcAft>
                <a:spcPts val="0"/>
              </a:spcAft>
              <a:buNone/>
            </a:pPr>
            <a:r>
              <a:rPr lang="es"/>
              <a:t>Ignora toda la información que hay en el resto de la muestra (entre máx. y mín.)</a:t>
            </a:r>
            <a:endParaRPr/>
          </a:p>
          <a:p>
            <a:pPr indent="0" lvl="0" marL="0" rtl="0" algn="l">
              <a:lnSpc>
                <a:spcPct val="200000"/>
              </a:lnSpc>
              <a:spcBef>
                <a:spcPts val="1600"/>
              </a:spcBef>
              <a:spcAft>
                <a:spcPts val="0"/>
              </a:spcAft>
              <a:buNone/>
            </a:pPr>
            <a:r>
              <a:rPr lang="es"/>
              <a:t>Es muy sensible a los datos de los extremos por lo cual en algunas ocasiones es recomendable usar el </a:t>
            </a:r>
            <a:r>
              <a:rPr b="1" lang="es">
                <a:solidFill>
                  <a:srgbClr val="1B786E"/>
                </a:solidFill>
              </a:rPr>
              <a:t>Rango intercuartílico</a:t>
            </a:r>
            <a:r>
              <a:rPr lang="es"/>
              <a:t>: </a:t>
            </a:r>
            <a:r>
              <a:rPr b="1" i="1" lang="es" sz="2400">
                <a:solidFill>
                  <a:srgbClr val="1B786E"/>
                </a:solidFill>
                <a:highlight>
                  <a:srgbClr val="CCCCCC"/>
                </a:highlight>
              </a:rPr>
              <a:t>RI</a:t>
            </a:r>
            <a:r>
              <a:rPr b="1" lang="es" sz="2400">
                <a:solidFill>
                  <a:srgbClr val="1B786E"/>
                </a:solidFill>
                <a:highlight>
                  <a:srgbClr val="CCCCCC"/>
                </a:highlight>
              </a:rPr>
              <a:t>=x</a:t>
            </a:r>
            <a:r>
              <a:rPr b="1" baseline="-25000" lang="es" sz="2400">
                <a:solidFill>
                  <a:srgbClr val="1B786E"/>
                </a:solidFill>
                <a:highlight>
                  <a:srgbClr val="CCCCCC"/>
                </a:highlight>
              </a:rPr>
              <a:t>0.75</a:t>
            </a:r>
            <a:r>
              <a:rPr b="1" lang="es" sz="2400">
                <a:solidFill>
                  <a:srgbClr val="1B786E"/>
                </a:solidFill>
                <a:highlight>
                  <a:srgbClr val="CCCCCC"/>
                </a:highlight>
              </a:rPr>
              <a:t>- </a:t>
            </a:r>
            <a:r>
              <a:rPr b="1" lang="es" sz="2400">
                <a:solidFill>
                  <a:srgbClr val="1B786E"/>
                </a:solidFill>
                <a:highlight>
                  <a:srgbClr val="CCCCCC"/>
                </a:highlight>
              </a:rPr>
              <a:t>x</a:t>
            </a:r>
            <a:r>
              <a:rPr b="1" baseline="-25000" lang="es" sz="2400">
                <a:solidFill>
                  <a:srgbClr val="1B786E"/>
                </a:solidFill>
                <a:highlight>
                  <a:srgbClr val="CCCCCC"/>
                </a:highlight>
              </a:rPr>
              <a:t>0.25</a:t>
            </a:r>
            <a:r>
              <a:rPr b="1" lang="es" sz="2400">
                <a:solidFill>
                  <a:srgbClr val="1B786E"/>
                </a:solidFill>
              </a:rPr>
              <a:t> </a:t>
            </a:r>
            <a:r>
              <a:rPr lang="es"/>
              <a:t>.</a:t>
            </a:r>
            <a:endParaRPr/>
          </a:p>
          <a:p>
            <a:pPr indent="0" lvl="0" marL="0" rtl="0" algn="l">
              <a:lnSpc>
                <a:spcPct val="200000"/>
              </a:lnSpc>
              <a:spcBef>
                <a:spcPts val="1600"/>
              </a:spcBef>
              <a:spcAft>
                <a:spcPts val="1600"/>
              </a:spcAft>
              <a:buNone/>
            </a:pPr>
            <a:r>
              <a:t/>
            </a:r>
            <a:endParaRPr/>
          </a:p>
        </p:txBody>
      </p:sp>
      <p:pic>
        <p:nvPicPr>
          <p:cNvPr id="323" name="Google Shape;323;p47"/>
          <p:cNvPicPr preferRelativeResize="0"/>
          <p:nvPr/>
        </p:nvPicPr>
        <p:blipFill>
          <a:blip r:embed="rId3">
            <a:alphaModFix/>
          </a:blip>
          <a:stretch>
            <a:fillRect/>
          </a:stretch>
        </p:blipFill>
        <p:spPr>
          <a:xfrm>
            <a:off x="2673575" y="2240000"/>
            <a:ext cx="3375450" cy="64607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7" name="Shape 327"/>
        <p:cNvGrpSpPr/>
        <p:nvPr/>
      </p:nvGrpSpPr>
      <p:grpSpPr>
        <a:xfrm>
          <a:off x="0" y="0"/>
          <a:ext cx="0" cy="0"/>
          <a:chOff x="0" y="0"/>
          <a:chExt cx="0" cy="0"/>
        </a:xfrm>
      </p:grpSpPr>
      <p:sp>
        <p:nvSpPr>
          <p:cNvPr id="328" name="Google Shape;328;p48"/>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t>Desvío Estándar y Varianza muestral</a:t>
            </a:r>
            <a:endParaRPr b="1" sz="3000">
              <a:latin typeface="Open Sans"/>
              <a:ea typeface="Open Sans"/>
              <a:cs typeface="Open Sans"/>
              <a:sym typeface="Open Sans"/>
            </a:endParaRPr>
          </a:p>
        </p:txBody>
      </p:sp>
      <p:sp>
        <p:nvSpPr>
          <p:cNvPr id="329" name="Google Shape;329;p48"/>
          <p:cNvSpPr txBox="1"/>
          <p:nvPr>
            <p:ph idx="1" type="body"/>
          </p:nvPr>
        </p:nvSpPr>
        <p:spPr>
          <a:xfrm>
            <a:off x="118550" y="1223425"/>
            <a:ext cx="8817600" cy="822900"/>
          </a:xfrm>
          <a:prstGeom prst="rect">
            <a:avLst/>
          </a:prstGeom>
        </p:spPr>
        <p:txBody>
          <a:bodyPr anchorCtr="0" anchor="t" bIns="91425" lIns="91425" spcFirstLastPara="1" rIns="91425" wrap="square" tIns="91425">
            <a:noAutofit/>
          </a:bodyPr>
          <a:lstStyle/>
          <a:p>
            <a:pPr indent="0" lvl="0" marL="0" rtl="0" algn="l">
              <a:lnSpc>
                <a:spcPct val="200000"/>
              </a:lnSpc>
              <a:spcBef>
                <a:spcPts val="0"/>
              </a:spcBef>
              <a:spcAft>
                <a:spcPts val="0"/>
              </a:spcAft>
              <a:buNone/>
            </a:pPr>
            <a:r>
              <a:rPr lang="es" sz="2000"/>
              <a:t>La desviación estándar mide cuán lejos se encuentran los datos de la media muestral.</a:t>
            </a:r>
            <a:endParaRPr sz="2000"/>
          </a:p>
          <a:p>
            <a:pPr indent="0" lvl="0" marL="0" rtl="0" algn="l">
              <a:lnSpc>
                <a:spcPct val="200000"/>
              </a:lnSpc>
              <a:spcBef>
                <a:spcPts val="1600"/>
              </a:spcBef>
              <a:spcAft>
                <a:spcPts val="1600"/>
              </a:spcAft>
              <a:buNone/>
            </a:pPr>
            <a:r>
              <a:rPr lang="es" sz="2000"/>
              <a:t>Se define la varianza de una muestra de observaciones x</a:t>
            </a:r>
            <a:r>
              <a:rPr baseline="-25000" lang="es" sz="2000"/>
              <a:t>1</a:t>
            </a:r>
            <a:r>
              <a:rPr lang="es" sz="2000"/>
              <a:t> , x</a:t>
            </a:r>
            <a:r>
              <a:rPr baseline="-25000" lang="es" sz="2000"/>
              <a:t>2</a:t>
            </a:r>
            <a:r>
              <a:rPr lang="es" sz="2000"/>
              <a:t> , ..., x</a:t>
            </a:r>
            <a:r>
              <a:rPr baseline="-25000" lang="es" sz="2000"/>
              <a:t>n</a:t>
            </a:r>
            <a:r>
              <a:rPr lang="es" sz="2000"/>
              <a:t> , cuya media muestral es     , como:</a:t>
            </a:r>
            <a:endParaRPr sz="2000"/>
          </a:p>
        </p:txBody>
      </p:sp>
      <p:pic>
        <p:nvPicPr>
          <p:cNvPr id="330" name="Google Shape;330;p48"/>
          <p:cNvPicPr preferRelativeResize="0"/>
          <p:nvPr/>
        </p:nvPicPr>
        <p:blipFill>
          <a:blip r:embed="rId3">
            <a:alphaModFix/>
          </a:blip>
          <a:stretch>
            <a:fillRect/>
          </a:stretch>
        </p:blipFill>
        <p:spPr>
          <a:xfrm>
            <a:off x="4718150" y="3302250"/>
            <a:ext cx="2660100" cy="1416425"/>
          </a:xfrm>
          <a:prstGeom prst="rect">
            <a:avLst/>
          </a:prstGeom>
          <a:noFill/>
          <a:ln>
            <a:noFill/>
          </a:ln>
        </p:spPr>
      </p:pic>
      <p:pic>
        <p:nvPicPr>
          <p:cNvPr id="331" name="Google Shape;331;p48" title="This is the rendered form of the equation. You can not edit this directly. Right click will give you the option to save the image, and in most browsers you can drag the image onto your desktop or another program."/>
          <p:cNvPicPr preferRelativeResize="0"/>
          <p:nvPr/>
        </p:nvPicPr>
        <p:blipFill>
          <a:blip r:embed="rId4">
            <a:alphaModFix/>
          </a:blip>
          <a:stretch>
            <a:fillRect/>
          </a:stretch>
        </p:blipFill>
        <p:spPr>
          <a:xfrm>
            <a:off x="3072502" y="3310050"/>
            <a:ext cx="284350" cy="2509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5" name="Shape 335"/>
        <p:cNvGrpSpPr/>
        <p:nvPr/>
      </p:nvGrpSpPr>
      <p:grpSpPr>
        <a:xfrm>
          <a:off x="0" y="0"/>
          <a:ext cx="0" cy="0"/>
          <a:chOff x="0" y="0"/>
          <a:chExt cx="0" cy="0"/>
        </a:xfrm>
      </p:grpSpPr>
      <p:sp>
        <p:nvSpPr>
          <p:cNvPr id="336" name="Google Shape;336;p49"/>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t>Desvío Estándar y Varianza muestral</a:t>
            </a:r>
            <a:endParaRPr b="1" sz="3000">
              <a:latin typeface="Open Sans"/>
              <a:ea typeface="Open Sans"/>
              <a:cs typeface="Open Sans"/>
              <a:sym typeface="Open Sans"/>
            </a:endParaRPr>
          </a:p>
        </p:txBody>
      </p:sp>
      <p:sp>
        <p:nvSpPr>
          <p:cNvPr id="337" name="Google Shape;337;p49"/>
          <p:cNvSpPr txBox="1"/>
          <p:nvPr>
            <p:ph idx="1" type="body"/>
          </p:nvPr>
        </p:nvSpPr>
        <p:spPr>
          <a:xfrm>
            <a:off x="118550" y="1223425"/>
            <a:ext cx="8817600" cy="3531900"/>
          </a:xfrm>
          <a:prstGeom prst="rect">
            <a:avLst/>
          </a:prstGeom>
        </p:spPr>
        <p:txBody>
          <a:bodyPr anchorCtr="0" anchor="t" bIns="91425" lIns="91425" spcFirstLastPara="1" rIns="91425" wrap="square" tIns="91425">
            <a:noAutofit/>
          </a:bodyPr>
          <a:lstStyle/>
          <a:p>
            <a:pPr indent="0" lvl="0" marL="0" rtl="0" algn="l">
              <a:lnSpc>
                <a:spcPct val="200000"/>
              </a:lnSpc>
              <a:spcBef>
                <a:spcPts val="0"/>
              </a:spcBef>
              <a:spcAft>
                <a:spcPts val="0"/>
              </a:spcAft>
              <a:buNone/>
            </a:pPr>
            <a:r>
              <a:rPr lang="es" sz="2000"/>
              <a:t>Se ajusta el denominador de la varianza muestral para lograr mejores propiedades estadísticas</a:t>
            </a:r>
            <a:endParaRPr sz="2000"/>
          </a:p>
          <a:p>
            <a:pPr indent="0" lvl="0" marL="0" rtl="0" algn="l">
              <a:lnSpc>
                <a:spcPct val="200000"/>
              </a:lnSpc>
              <a:spcBef>
                <a:spcPts val="1600"/>
              </a:spcBef>
              <a:spcAft>
                <a:spcPts val="0"/>
              </a:spcAft>
              <a:buNone/>
            </a:pPr>
            <a:r>
              <a:t/>
            </a:r>
            <a:endParaRPr sz="2000"/>
          </a:p>
          <a:p>
            <a:pPr indent="0" lvl="0" marL="0" rtl="0" algn="l">
              <a:lnSpc>
                <a:spcPct val="200000"/>
              </a:lnSpc>
              <a:spcBef>
                <a:spcPts val="1600"/>
              </a:spcBef>
              <a:spcAft>
                <a:spcPts val="1600"/>
              </a:spcAft>
              <a:buNone/>
            </a:pPr>
            <a:r>
              <a:rPr lang="es" sz="2000"/>
              <a:t>También se define el Desvío </a:t>
            </a:r>
            <a:br>
              <a:rPr lang="es" sz="2000"/>
            </a:br>
            <a:r>
              <a:rPr lang="es" sz="2000"/>
              <a:t>estándar  muestral como:</a:t>
            </a:r>
            <a:endParaRPr sz="2000"/>
          </a:p>
        </p:txBody>
      </p:sp>
      <p:pic>
        <p:nvPicPr>
          <p:cNvPr id="338" name="Google Shape;338;p49"/>
          <p:cNvPicPr preferRelativeResize="0"/>
          <p:nvPr/>
        </p:nvPicPr>
        <p:blipFill>
          <a:blip r:embed="rId3">
            <a:alphaModFix/>
          </a:blip>
          <a:stretch>
            <a:fillRect/>
          </a:stretch>
        </p:blipFill>
        <p:spPr>
          <a:xfrm>
            <a:off x="3365250" y="1766825"/>
            <a:ext cx="2626625" cy="1305050"/>
          </a:xfrm>
          <a:prstGeom prst="rect">
            <a:avLst/>
          </a:prstGeom>
          <a:noFill/>
          <a:ln>
            <a:noFill/>
          </a:ln>
        </p:spPr>
      </p:pic>
      <p:pic>
        <p:nvPicPr>
          <p:cNvPr id="339" name="Google Shape;339;p49"/>
          <p:cNvPicPr preferRelativeResize="0"/>
          <p:nvPr/>
        </p:nvPicPr>
        <p:blipFill>
          <a:blip r:embed="rId4">
            <a:alphaModFix/>
          </a:blip>
          <a:stretch>
            <a:fillRect/>
          </a:stretch>
        </p:blipFill>
        <p:spPr>
          <a:xfrm>
            <a:off x="4021600" y="3591171"/>
            <a:ext cx="3609975" cy="126682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3" name="Shape 343"/>
        <p:cNvGrpSpPr/>
        <p:nvPr/>
      </p:nvGrpSpPr>
      <p:grpSpPr>
        <a:xfrm>
          <a:off x="0" y="0"/>
          <a:ext cx="0" cy="0"/>
          <a:chOff x="0" y="0"/>
          <a:chExt cx="0" cy="0"/>
        </a:xfrm>
      </p:grpSpPr>
      <p:sp>
        <p:nvSpPr>
          <p:cNvPr id="344" name="Google Shape;344;p50"/>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t>Volviendo al problema de los sueldos</a:t>
            </a:r>
            <a:endParaRPr b="1" sz="3000">
              <a:latin typeface="Open Sans"/>
              <a:ea typeface="Open Sans"/>
              <a:cs typeface="Open Sans"/>
              <a:sym typeface="Open Sans"/>
            </a:endParaRPr>
          </a:p>
        </p:txBody>
      </p:sp>
      <p:sp>
        <p:nvSpPr>
          <p:cNvPr id="345" name="Google Shape;345;p50"/>
          <p:cNvSpPr txBox="1"/>
          <p:nvPr>
            <p:ph idx="1" type="body"/>
          </p:nvPr>
        </p:nvSpPr>
        <p:spPr>
          <a:xfrm>
            <a:off x="118550" y="1223425"/>
            <a:ext cx="8817600" cy="822900"/>
          </a:xfrm>
          <a:prstGeom prst="rect">
            <a:avLst/>
          </a:prstGeom>
        </p:spPr>
        <p:txBody>
          <a:bodyPr anchorCtr="0" anchor="t" bIns="91425" lIns="91425" spcFirstLastPara="1" rIns="91425" wrap="square" tIns="91425">
            <a:noAutofit/>
          </a:bodyPr>
          <a:lstStyle/>
          <a:p>
            <a:pPr indent="0" lvl="0" marL="0" rtl="0" algn="l">
              <a:lnSpc>
                <a:spcPct val="200000"/>
              </a:lnSpc>
              <a:spcBef>
                <a:spcPts val="0"/>
              </a:spcBef>
              <a:spcAft>
                <a:spcPts val="1600"/>
              </a:spcAft>
              <a:buNone/>
            </a:pPr>
            <a:r>
              <a:rPr lang="es"/>
              <a:t>Recordemos cómo se distribuían los sueldos en la empresa del Sr. Artilugio:</a:t>
            </a:r>
            <a:endParaRPr/>
          </a:p>
        </p:txBody>
      </p:sp>
      <p:pic>
        <p:nvPicPr>
          <p:cNvPr id="346" name="Google Shape;346;p50"/>
          <p:cNvPicPr preferRelativeResize="0"/>
          <p:nvPr/>
        </p:nvPicPr>
        <p:blipFill>
          <a:blip r:embed="rId3">
            <a:alphaModFix/>
          </a:blip>
          <a:stretch>
            <a:fillRect/>
          </a:stretch>
        </p:blipFill>
        <p:spPr>
          <a:xfrm>
            <a:off x="527700" y="2353663"/>
            <a:ext cx="7924800" cy="233362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0" name="Shape 350"/>
        <p:cNvGrpSpPr/>
        <p:nvPr/>
      </p:nvGrpSpPr>
      <p:grpSpPr>
        <a:xfrm>
          <a:off x="0" y="0"/>
          <a:ext cx="0" cy="0"/>
          <a:chOff x="0" y="0"/>
          <a:chExt cx="0" cy="0"/>
        </a:xfrm>
      </p:grpSpPr>
      <p:pic>
        <p:nvPicPr>
          <p:cNvPr id="351" name="Google Shape;351;p51"/>
          <p:cNvPicPr preferRelativeResize="0"/>
          <p:nvPr/>
        </p:nvPicPr>
        <p:blipFill>
          <a:blip r:embed="rId3">
            <a:alphaModFix/>
          </a:blip>
          <a:stretch>
            <a:fillRect/>
          </a:stretch>
        </p:blipFill>
        <p:spPr>
          <a:xfrm>
            <a:off x="461025" y="1853988"/>
            <a:ext cx="8058150" cy="1381125"/>
          </a:xfrm>
          <a:prstGeom prst="rect">
            <a:avLst/>
          </a:prstGeom>
          <a:noFill/>
          <a:ln>
            <a:noFill/>
          </a:ln>
        </p:spPr>
      </p:pic>
      <p:sp>
        <p:nvSpPr>
          <p:cNvPr id="352" name="Google Shape;352;p51"/>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t>Volviendo al problema de los sueldos</a:t>
            </a:r>
            <a:endParaRPr b="1" sz="3000">
              <a:latin typeface="Open Sans"/>
              <a:ea typeface="Open Sans"/>
              <a:cs typeface="Open Sans"/>
              <a:sym typeface="Open Sans"/>
            </a:endParaRPr>
          </a:p>
        </p:txBody>
      </p:sp>
      <p:sp>
        <p:nvSpPr>
          <p:cNvPr id="353" name="Google Shape;353;p51"/>
          <p:cNvSpPr txBox="1"/>
          <p:nvPr/>
        </p:nvSpPr>
        <p:spPr>
          <a:xfrm>
            <a:off x="228600" y="1137400"/>
            <a:ext cx="8585400" cy="1043400"/>
          </a:xfrm>
          <a:prstGeom prst="rect">
            <a:avLst/>
          </a:prstGeom>
          <a:noFill/>
          <a:ln>
            <a:noFill/>
          </a:ln>
        </p:spPr>
        <p:txBody>
          <a:bodyPr anchorCtr="0" anchor="t" bIns="76025" lIns="76025" spcFirstLastPara="1" rIns="76025" wrap="square" tIns="76025">
            <a:noAutofit/>
          </a:bodyPr>
          <a:lstStyle/>
          <a:p>
            <a:pPr indent="0" lvl="0" marL="0" rtl="0" algn="just">
              <a:spcBef>
                <a:spcPts val="0"/>
              </a:spcBef>
              <a:spcAft>
                <a:spcPts val="0"/>
              </a:spcAft>
              <a:buNone/>
            </a:pPr>
            <a:r>
              <a:rPr lang="es" sz="1800">
                <a:latin typeface="Open Sans"/>
                <a:ea typeface="Open Sans"/>
                <a:cs typeface="Open Sans"/>
                <a:sym typeface="Open Sans"/>
              </a:rPr>
              <a:t>E</a:t>
            </a:r>
            <a:r>
              <a:rPr lang="es" sz="1800">
                <a:solidFill>
                  <a:srgbClr val="000000"/>
                </a:solidFill>
                <a:latin typeface="Open Sans"/>
                <a:ea typeface="Open Sans"/>
                <a:cs typeface="Open Sans"/>
                <a:sym typeface="Open Sans"/>
              </a:rPr>
              <a:t>l salario promedio era de $600, </a:t>
            </a:r>
            <a:r>
              <a:rPr lang="es" sz="1800">
                <a:latin typeface="Open Sans"/>
                <a:ea typeface="Open Sans"/>
                <a:cs typeface="Open Sans"/>
                <a:sym typeface="Open Sans"/>
              </a:rPr>
              <a:t>pero</a:t>
            </a:r>
            <a:r>
              <a:rPr lang="es" sz="1800">
                <a:solidFill>
                  <a:srgbClr val="000000"/>
                </a:solidFill>
                <a:latin typeface="Open Sans"/>
                <a:ea typeface="Open Sans"/>
                <a:cs typeface="Open Sans"/>
                <a:sym typeface="Open Sans"/>
              </a:rPr>
              <a:t> Félix (y nosotros) vimos que no era representativo dada la gran dispersión de valores de sueldo que existe con respecto a esa media. </a:t>
            </a:r>
            <a:r>
              <a:rPr lang="es" sz="1800">
                <a:latin typeface="Open Sans"/>
                <a:ea typeface="Open Sans"/>
                <a:cs typeface="Open Sans"/>
                <a:sym typeface="Open Sans"/>
              </a:rPr>
              <a:t>Si calculamos </a:t>
            </a:r>
            <a:r>
              <a:rPr lang="es" sz="1800">
                <a:solidFill>
                  <a:srgbClr val="000000"/>
                </a:solidFill>
                <a:latin typeface="Open Sans"/>
                <a:ea typeface="Open Sans"/>
                <a:cs typeface="Open Sans"/>
                <a:sym typeface="Open Sans"/>
              </a:rPr>
              <a:t>esa dispersión:</a:t>
            </a:r>
            <a:endParaRPr sz="1800">
              <a:solidFill>
                <a:srgbClr val="000000"/>
              </a:solidFill>
              <a:latin typeface="Open Sans"/>
              <a:ea typeface="Open Sans"/>
              <a:cs typeface="Open Sans"/>
              <a:sym typeface="Open Sans"/>
            </a:endParaRPr>
          </a:p>
          <a:p>
            <a:pPr indent="0" lvl="0" marL="0" rtl="0" algn="l">
              <a:spcBef>
                <a:spcPts val="0"/>
              </a:spcBef>
              <a:spcAft>
                <a:spcPts val="0"/>
              </a:spcAft>
              <a:buNone/>
            </a:pPr>
            <a:r>
              <a:t/>
            </a:r>
            <a:endParaRPr sz="1800">
              <a:solidFill>
                <a:srgbClr val="000000"/>
              </a:solidFill>
              <a:latin typeface="Open Sans"/>
              <a:ea typeface="Open Sans"/>
              <a:cs typeface="Open Sans"/>
              <a:sym typeface="Open Sans"/>
            </a:endParaRPr>
          </a:p>
        </p:txBody>
      </p:sp>
      <p:sp>
        <p:nvSpPr>
          <p:cNvPr id="354" name="Google Shape;354;p51"/>
          <p:cNvSpPr txBox="1"/>
          <p:nvPr/>
        </p:nvSpPr>
        <p:spPr>
          <a:xfrm>
            <a:off x="116025" y="3205275"/>
            <a:ext cx="8700900" cy="24201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s" sz="1800">
                <a:solidFill>
                  <a:srgbClr val="000000"/>
                </a:solidFill>
                <a:latin typeface="Open Sans"/>
                <a:ea typeface="Open Sans"/>
                <a:cs typeface="Open Sans"/>
                <a:sym typeface="Open Sans"/>
              </a:rPr>
              <a:t>Este valor tan grande de la desviación estándar (incluso superior al promedio) pone a</a:t>
            </a:r>
            <a:r>
              <a:rPr lang="es" sz="1800">
                <a:latin typeface="Open Sans"/>
                <a:ea typeface="Open Sans"/>
                <a:cs typeface="Open Sans"/>
                <a:sym typeface="Open Sans"/>
              </a:rPr>
              <a:t>ú</a:t>
            </a:r>
            <a:r>
              <a:rPr lang="es" sz="1800">
                <a:solidFill>
                  <a:srgbClr val="000000"/>
                </a:solidFill>
                <a:latin typeface="Open Sans"/>
                <a:ea typeface="Open Sans"/>
                <a:cs typeface="Open Sans"/>
                <a:sym typeface="Open Sans"/>
              </a:rPr>
              <a:t>n más en evidencia la falta de representatividad del sueldo medio de $600 en la empresa del Sr. Artilugio. Cualquier distribución de sueldos que usted proponga con menor dispersión de valores con respecto a la media (esto es con un desvío estándar menor) tendrá una media más representativa de la situación que la de esta empresa.</a:t>
            </a:r>
            <a:endParaRPr sz="1800">
              <a:solidFill>
                <a:srgbClr val="000000"/>
              </a:solidFill>
              <a:latin typeface="Open Sans"/>
              <a:ea typeface="Open Sans"/>
              <a:cs typeface="Open Sans"/>
              <a:sym typeface="Open San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 name="Shape 84"/>
        <p:cNvGrpSpPr/>
        <p:nvPr/>
      </p:nvGrpSpPr>
      <p:grpSpPr>
        <a:xfrm>
          <a:off x="0" y="0"/>
          <a:ext cx="0" cy="0"/>
          <a:chOff x="0" y="0"/>
          <a:chExt cx="0" cy="0"/>
        </a:xfrm>
      </p:grpSpPr>
      <p:sp>
        <p:nvSpPr>
          <p:cNvPr id="85" name="Google Shape;85;p16"/>
          <p:cNvSpPr txBox="1"/>
          <p:nvPr>
            <p:ph type="title"/>
          </p:nvPr>
        </p:nvSpPr>
        <p:spPr>
          <a:xfrm>
            <a:off x="370000" y="587525"/>
            <a:ext cx="86931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Varias Variables</a:t>
            </a:r>
            <a:endParaRPr/>
          </a:p>
        </p:txBody>
      </p:sp>
      <p:sp>
        <p:nvSpPr>
          <p:cNvPr id="86" name="Google Shape;86;p16"/>
          <p:cNvSpPr txBox="1"/>
          <p:nvPr/>
        </p:nvSpPr>
        <p:spPr>
          <a:xfrm>
            <a:off x="467725" y="1480025"/>
            <a:ext cx="8494200" cy="192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2000">
                <a:solidFill>
                  <a:srgbClr val="1B786E"/>
                </a:solidFill>
                <a:latin typeface="Open Sans"/>
                <a:ea typeface="Open Sans"/>
                <a:cs typeface="Open Sans"/>
                <a:sym typeface="Open Sans"/>
              </a:rPr>
              <a:t>X</a:t>
            </a:r>
            <a:r>
              <a:rPr lang="es" sz="2000">
                <a:latin typeface="Open Sans"/>
                <a:ea typeface="Open Sans"/>
                <a:cs typeface="Open Sans"/>
                <a:sym typeface="Open Sans"/>
              </a:rPr>
              <a:t>:</a:t>
            </a:r>
            <a:r>
              <a:rPr b="1" lang="es" sz="2000">
                <a:solidFill>
                  <a:srgbClr val="1B786E"/>
                </a:solidFill>
                <a:latin typeface="Open Sans"/>
                <a:ea typeface="Open Sans"/>
                <a:cs typeface="Open Sans"/>
                <a:sym typeface="Open Sans"/>
              </a:rPr>
              <a:t> </a:t>
            </a:r>
            <a:r>
              <a:rPr lang="es" sz="2000">
                <a:latin typeface="Open Sans"/>
                <a:ea typeface="Open Sans"/>
                <a:cs typeface="Open Sans"/>
                <a:sym typeface="Open Sans"/>
              </a:rPr>
              <a:t>Ω⇾R</a:t>
            </a:r>
            <a:r>
              <a:rPr b="1" lang="es" sz="2000">
                <a:solidFill>
                  <a:srgbClr val="1B786E"/>
                </a:solidFill>
                <a:latin typeface="Open Sans"/>
                <a:ea typeface="Open Sans"/>
                <a:cs typeface="Open Sans"/>
                <a:sym typeface="Open Sans"/>
              </a:rPr>
              <a:t> e Y</a:t>
            </a:r>
            <a:r>
              <a:rPr lang="es" sz="2000">
                <a:latin typeface="Open Sans"/>
                <a:ea typeface="Open Sans"/>
                <a:cs typeface="Open Sans"/>
                <a:sym typeface="Open Sans"/>
              </a:rPr>
              <a:t>: Ω⇾R</a:t>
            </a:r>
            <a:r>
              <a:rPr b="1" lang="es" sz="2000">
                <a:solidFill>
                  <a:srgbClr val="1B786E"/>
                </a:solidFill>
                <a:latin typeface="Open Sans"/>
                <a:ea typeface="Open Sans"/>
                <a:cs typeface="Open Sans"/>
                <a:sym typeface="Open Sans"/>
              </a:rPr>
              <a:t>  variables aleatorias</a:t>
            </a:r>
            <a:r>
              <a:rPr lang="es" sz="2000">
                <a:latin typeface="Open Sans"/>
                <a:ea typeface="Open Sans"/>
                <a:cs typeface="Open Sans"/>
                <a:sym typeface="Open Sans"/>
              </a:rPr>
              <a:t>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rPr lang="es" sz="2000">
                <a:latin typeface="Open Sans"/>
                <a:ea typeface="Open Sans"/>
                <a:cs typeface="Open Sans"/>
                <a:sym typeface="Open Sans"/>
              </a:rPr>
              <a:t>Se define la</a:t>
            </a:r>
            <a:r>
              <a:rPr b="1" lang="es" sz="2000">
                <a:solidFill>
                  <a:srgbClr val="1B786E"/>
                </a:solidFill>
                <a:latin typeface="Open Sans"/>
                <a:ea typeface="Open Sans"/>
                <a:cs typeface="Open Sans"/>
                <a:sym typeface="Open Sans"/>
              </a:rPr>
              <a:t> Covarianza </a:t>
            </a:r>
            <a:r>
              <a:rPr lang="es" sz="2000">
                <a:latin typeface="Open Sans"/>
                <a:ea typeface="Open Sans"/>
                <a:cs typeface="Open Sans"/>
                <a:sym typeface="Open Sans"/>
              </a:rPr>
              <a:t>y el </a:t>
            </a:r>
            <a:r>
              <a:rPr b="1" lang="es" sz="2000">
                <a:solidFill>
                  <a:srgbClr val="1B786E"/>
                </a:solidFill>
                <a:latin typeface="Open Sans"/>
                <a:ea typeface="Open Sans"/>
                <a:cs typeface="Open Sans"/>
                <a:sym typeface="Open Sans"/>
              </a:rPr>
              <a:t>Coeficiente de Correlación</a:t>
            </a:r>
            <a:r>
              <a:rPr lang="es" sz="2000">
                <a:latin typeface="Open Sans"/>
                <a:ea typeface="Open Sans"/>
                <a:cs typeface="Open Sans"/>
                <a:sym typeface="Open Sans"/>
              </a:rPr>
              <a:t> entre ellas como:</a:t>
            </a:r>
            <a:endParaRPr sz="2000">
              <a:latin typeface="Open Sans"/>
              <a:ea typeface="Open Sans"/>
              <a:cs typeface="Open Sans"/>
              <a:sym typeface="Open Sans"/>
            </a:endParaRPr>
          </a:p>
          <a:p>
            <a:pPr indent="0" lvl="0" marL="457200" rtl="0" algn="just">
              <a:spcBef>
                <a:spcPts val="0"/>
              </a:spcBef>
              <a:spcAft>
                <a:spcPts val="0"/>
              </a:spcAft>
              <a:buNone/>
            </a:pPr>
            <a:r>
              <a:t/>
            </a:r>
            <a:endParaRPr sz="2000">
              <a:solidFill>
                <a:schemeClr val="dk1"/>
              </a:solidFill>
              <a:latin typeface="Open Sans"/>
              <a:ea typeface="Open Sans"/>
              <a:cs typeface="Open Sans"/>
              <a:sym typeface="Open Sans"/>
            </a:endParaRPr>
          </a:p>
          <a:p>
            <a:pPr indent="0" lvl="0" marL="457200" rtl="0" algn="just">
              <a:spcBef>
                <a:spcPts val="0"/>
              </a:spcBef>
              <a:spcAft>
                <a:spcPts val="0"/>
              </a:spcAft>
              <a:buNone/>
            </a:pPr>
            <a:r>
              <a:t/>
            </a:r>
            <a:endParaRPr sz="2000">
              <a:solidFill>
                <a:schemeClr val="dk1"/>
              </a:solidFill>
              <a:latin typeface="Open Sans"/>
              <a:ea typeface="Open Sans"/>
              <a:cs typeface="Open Sans"/>
              <a:sym typeface="Open Sans"/>
            </a:endParaRPr>
          </a:p>
          <a:p>
            <a:pPr indent="0" lvl="0" marL="457200" rtl="0" algn="just">
              <a:spcBef>
                <a:spcPts val="0"/>
              </a:spcBef>
              <a:spcAft>
                <a:spcPts val="0"/>
              </a:spcAft>
              <a:buNone/>
            </a:pPr>
            <a:r>
              <a:rPr lang="es" sz="2000">
                <a:latin typeface="Open Sans"/>
                <a:ea typeface="Open Sans"/>
                <a:cs typeface="Open Sans"/>
                <a:sym typeface="Open Sans"/>
              </a:rPr>
              <a:t>Cov (X,Y)=E{(X-μ</a:t>
            </a:r>
            <a:r>
              <a:rPr baseline="-25000" lang="es" sz="2000">
                <a:latin typeface="Open Sans"/>
                <a:ea typeface="Open Sans"/>
                <a:cs typeface="Open Sans"/>
                <a:sym typeface="Open Sans"/>
              </a:rPr>
              <a:t>X</a:t>
            </a:r>
            <a:r>
              <a:rPr lang="es" sz="2000">
                <a:latin typeface="Open Sans"/>
                <a:ea typeface="Open Sans"/>
                <a:cs typeface="Open Sans"/>
                <a:sym typeface="Open Sans"/>
              </a:rPr>
              <a:t>)(Y-μ</a:t>
            </a:r>
            <a:r>
              <a:rPr baseline="-25000" lang="es" sz="2000">
                <a:latin typeface="Open Sans"/>
                <a:ea typeface="Open Sans"/>
                <a:cs typeface="Open Sans"/>
                <a:sym typeface="Open Sans"/>
              </a:rPr>
              <a:t>Y</a:t>
            </a:r>
            <a:r>
              <a:rPr lang="es" sz="2000">
                <a:latin typeface="Open Sans"/>
                <a:ea typeface="Open Sans"/>
                <a:cs typeface="Open Sans"/>
                <a:sym typeface="Open Sans"/>
              </a:rPr>
              <a:t>)},</a:t>
            </a:r>
            <a:r>
              <a:rPr lang="es" sz="2000">
                <a:latin typeface="Open Sans"/>
                <a:ea typeface="Open Sans"/>
                <a:cs typeface="Open Sans"/>
                <a:sym typeface="Open Sans"/>
              </a:rPr>
              <a:t> para  </a:t>
            </a:r>
            <a:r>
              <a:rPr lang="es" sz="2000">
                <a:solidFill>
                  <a:schemeClr val="dk1"/>
                </a:solidFill>
                <a:latin typeface="Open Sans"/>
                <a:ea typeface="Open Sans"/>
                <a:cs typeface="Open Sans"/>
                <a:sym typeface="Open Sans"/>
              </a:rPr>
              <a:t>μ</a:t>
            </a:r>
            <a:r>
              <a:rPr baseline="-25000" lang="es" sz="2000">
                <a:solidFill>
                  <a:schemeClr val="dk1"/>
                </a:solidFill>
                <a:latin typeface="Open Sans"/>
                <a:ea typeface="Open Sans"/>
                <a:cs typeface="Open Sans"/>
                <a:sym typeface="Open Sans"/>
              </a:rPr>
              <a:t>X</a:t>
            </a:r>
            <a:r>
              <a:rPr lang="es" sz="2000">
                <a:latin typeface="Open Sans"/>
                <a:ea typeface="Open Sans"/>
                <a:cs typeface="Open Sans"/>
                <a:sym typeface="Open Sans"/>
              </a:rPr>
              <a:t>=E(X) y </a:t>
            </a:r>
            <a:r>
              <a:rPr lang="es" sz="2000">
                <a:solidFill>
                  <a:schemeClr val="dk1"/>
                </a:solidFill>
                <a:latin typeface="Open Sans"/>
                <a:ea typeface="Open Sans"/>
                <a:cs typeface="Open Sans"/>
                <a:sym typeface="Open Sans"/>
              </a:rPr>
              <a:t>μ</a:t>
            </a:r>
            <a:r>
              <a:rPr baseline="-25000" lang="es" sz="2000">
                <a:solidFill>
                  <a:schemeClr val="dk1"/>
                </a:solidFill>
                <a:latin typeface="Open Sans"/>
                <a:ea typeface="Open Sans"/>
                <a:cs typeface="Open Sans"/>
                <a:sym typeface="Open Sans"/>
              </a:rPr>
              <a:t>X</a:t>
            </a:r>
            <a:r>
              <a:rPr lang="es" sz="2000">
                <a:latin typeface="Open Sans"/>
                <a:ea typeface="Open Sans"/>
                <a:cs typeface="Open Sans"/>
                <a:sym typeface="Open Sans"/>
              </a:rPr>
              <a:t>=E(Y) . </a:t>
            </a:r>
            <a:endParaRPr sz="2000">
              <a:latin typeface="Open Sans"/>
              <a:ea typeface="Open Sans"/>
              <a:cs typeface="Open Sans"/>
              <a:sym typeface="Open Sans"/>
            </a:endParaRPr>
          </a:p>
          <a:p>
            <a:pPr indent="0" lvl="0" marL="457200" rtl="0" algn="just">
              <a:spcBef>
                <a:spcPts val="0"/>
              </a:spcBef>
              <a:spcAft>
                <a:spcPts val="0"/>
              </a:spcAft>
              <a:buNone/>
            </a:pPr>
            <a:r>
              <a:t/>
            </a:r>
            <a:endParaRPr sz="2000">
              <a:latin typeface="Open Sans"/>
              <a:ea typeface="Open Sans"/>
              <a:cs typeface="Open Sans"/>
              <a:sym typeface="Open Sans"/>
            </a:endParaRPr>
          </a:p>
          <a:p>
            <a:pPr indent="0" lvl="0" marL="457200" rtl="0" algn="just">
              <a:spcBef>
                <a:spcPts val="0"/>
              </a:spcBef>
              <a:spcAft>
                <a:spcPts val="0"/>
              </a:spcAft>
              <a:buNone/>
            </a:pPr>
            <a:r>
              <a:t/>
            </a:r>
            <a:endParaRPr sz="2000">
              <a:latin typeface="Open Sans"/>
              <a:ea typeface="Open Sans"/>
              <a:cs typeface="Open Sans"/>
              <a:sym typeface="Open Sans"/>
            </a:endParaRPr>
          </a:p>
          <a:p>
            <a:pPr indent="0" lvl="0" marL="0" rtl="0" algn="just">
              <a:spcBef>
                <a:spcPts val="0"/>
              </a:spcBef>
              <a:spcAft>
                <a:spcPts val="0"/>
              </a:spcAft>
              <a:buNone/>
            </a:pPr>
            <a:r>
              <a:rPr lang="es" sz="2000">
                <a:latin typeface="Open Sans"/>
                <a:ea typeface="Open Sans"/>
                <a:cs typeface="Open Sans"/>
                <a:sym typeface="Open Sans"/>
              </a:rPr>
              <a:t>										 ,  p/ σ</a:t>
            </a:r>
            <a:r>
              <a:rPr baseline="-25000" lang="es" sz="2000">
                <a:latin typeface="Open Sans"/>
                <a:ea typeface="Open Sans"/>
                <a:cs typeface="Open Sans"/>
                <a:sym typeface="Open Sans"/>
              </a:rPr>
              <a:t>1</a:t>
            </a:r>
            <a:r>
              <a:rPr baseline="30000" lang="es" sz="2000">
                <a:latin typeface="Open Sans"/>
                <a:ea typeface="Open Sans"/>
                <a:cs typeface="Open Sans"/>
                <a:sym typeface="Open Sans"/>
              </a:rPr>
              <a:t>2</a:t>
            </a:r>
            <a:r>
              <a:rPr lang="es" sz="2000">
                <a:latin typeface="Open Sans"/>
                <a:ea typeface="Open Sans"/>
                <a:cs typeface="Open Sans"/>
                <a:sym typeface="Open Sans"/>
              </a:rPr>
              <a:t>=Var(X) y </a:t>
            </a:r>
            <a:r>
              <a:rPr lang="es" sz="2000">
                <a:solidFill>
                  <a:schemeClr val="dk1"/>
                </a:solidFill>
                <a:latin typeface="Open Sans"/>
                <a:ea typeface="Open Sans"/>
                <a:cs typeface="Open Sans"/>
                <a:sym typeface="Open Sans"/>
              </a:rPr>
              <a:t>σ</a:t>
            </a:r>
            <a:r>
              <a:rPr baseline="-25000" lang="es" sz="2000">
                <a:solidFill>
                  <a:schemeClr val="dk1"/>
                </a:solidFill>
                <a:latin typeface="Open Sans"/>
                <a:ea typeface="Open Sans"/>
                <a:cs typeface="Open Sans"/>
                <a:sym typeface="Open Sans"/>
              </a:rPr>
              <a:t>1</a:t>
            </a:r>
            <a:r>
              <a:rPr baseline="30000" lang="es" sz="2000">
                <a:solidFill>
                  <a:schemeClr val="dk1"/>
                </a:solidFill>
                <a:latin typeface="Open Sans"/>
                <a:ea typeface="Open Sans"/>
                <a:cs typeface="Open Sans"/>
                <a:sym typeface="Open Sans"/>
              </a:rPr>
              <a:t>2</a:t>
            </a:r>
            <a:r>
              <a:rPr lang="es" sz="2000">
                <a:latin typeface="Open Sans"/>
                <a:ea typeface="Open Sans"/>
                <a:cs typeface="Open Sans"/>
                <a:sym typeface="Open Sans"/>
              </a:rPr>
              <a:t>=Var(Y)</a:t>
            </a:r>
            <a:endParaRPr sz="2000">
              <a:latin typeface="Open Sans"/>
              <a:ea typeface="Open Sans"/>
              <a:cs typeface="Open Sans"/>
              <a:sym typeface="Open Sans"/>
            </a:endParaRPr>
          </a:p>
          <a:p>
            <a:pPr indent="0" lvl="0" marL="457200" rtl="0" algn="just">
              <a:spcBef>
                <a:spcPts val="0"/>
              </a:spcBef>
              <a:spcAft>
                <a:spcPts val="0"/>
              </a:spcAft>
              <a:buNone/>
            </a:pPr>
            <a:r>
              <a:rPr lang="es" sz="2000">
                <a:latin typeface="Open Sans"/>
                <a:ea typeface="Open Sans"/>
                <a:cs typeface="Open Sans"/>
                <a:sym typeface="Open Sans"/>
              </a:rPr>
              <a:t> </a:t>
            </a:r>
            <a:endParaRPr sz="2000">
              <a:latin typeface="Open Sans"/>
              <a:ea typeface="Open Sans"/>
              <a:cs typeface="Open Sans"/>
              <a:sym typeface="Open Sans"/>
            </a:endParaRPr>
          </a:p>
          <a:p>
            <a:pPr indent="0" lvl="0" marL="457200" rtl="0" algn="just">
              <a:spcBef>
                <a:spcPts val="0"/>
              </a:spcBef>
              <a:spcAft>
                <a:spcPts val="0"/>
              </a:spcAft>
              <a:buNone/>
            </a:pPr>
            <a:r>
              <a:rPr lang="es" sz="2000">
                <a:latin typeface="Open Sans"/>
                <a:ea typeface="Open Sans"/>
                <a:cs typeface="Open Sans"/>
                <a:sym typeface="Open Sans"/>
              </a:rPr>
              <a:t>                                           </a:t>
            </a:r>
            <a:endParaRPr sz="2000">
              <a:latin typeface="Open Sans"/>
              <a:ea typeface="Open Sans"/>
              <a:cs typeface="Open Sans"/>
              <a:sym typeface="Open Sans"/>
            </a:endParaRPr>
          </a:p>
          <a:p>
            <a:pPr indent="0" lvl="0" marL="0" rtl="0" algn="r">
              <a:spcBef>
                <a:spcPts val="0"/>
              </a:spcBef>
              <a:spcAft>
                <a:spcPts val="0"/>
              </a:spcAft>
              <a:buNone/>
            </a:pPr>
            <a:r>
              <a:t/>
            </a:r>
            <a:endParaRPr sz="2000">
              <a:solidFill>
                <a:srgbClr val="1B786E"/>
              </a:solidFill>
              <a:latin typeface="Open Sans"/>
              <a:ea typeface="Open Sans"/>
              <a:cs typeface="Open Sans"/>
              <a:sym typeface="Open Sans"/>
            </a:endParaRPr>
          </a:p>
        </p:txBody>
      </p:sp>
      <p:pic>
        <p:nvPicPr>
          <p:cNvPr id="87" name="Google Shape;87;p16"/>
          <p:cNvPicPr preferRelativeResize="0"/>
          <p:nvPr/>
        </p:nvPicPr>
        <p:blipFill>
          <a:blip r:embed="rId3">
            <a:alphaModFix/>
          </a:blip>
          <a:stretch>
            <a:fillRect/>
          </a:stretch>
        </p:blipFill>
        <p:spPr>
          <a:xfrm>
            <a:off x="1036450" y="4136425"/>
            <a:ext cx="4129995" cy="75570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8" name="Shape 358"/>
        <p:cNvGrpSpPr/>
        <p:nvPr/>
      </p:nvGrpSpPr>
      <p:grpSpPr>
        <a:xfrm>
          <a:off x="0" y="0"/>
          <a:ext cx="0" cy="0"/>
          <a:chOff x="0" y="0"/>
          <a:chExt cx="0" cy="0"/>
        </a:xfrm>
      </p:grpSpPr>
      <p:sp>
        <p:nvSpPr>
          <p:cNvPr id="359" name="Google Shape;359;p52"/>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Tendencia</a:t>
            </a:r>
            <a:endParaRPr/>
          </a:p>
        </p:txBody>
      </p:sp>
      <p:sp>
        <p:nvSpPr>
          <p:cNvPr id="360" name="Google Shape;360;p52"/>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sz="2000">
                <a:latin typeface="Roboto"/>
                <a:ea typeface="Roboto"/>
                <a:cs typeface="Roboto"/>
                <a:sym typeface="Roboto"/>
              </a:rPr>
              <a:t>La tendencia habitual si se tiene una variable descrita en los términos de la Media±Desviación estándar es a hacer aquellas típicas inferencias que </a:t>
            </a:r>
            <a:r>
              <a:rPr b="1" lang="es" sz="2000">
                <a:solidFill>
                  <a:srgbClr val="1B786E"/>
                </a:solidFill>
                <a:latin typeface="Roboto"/>
                <a:ea typeface="Roboto"/>
                <a:cs typeface="Roboto"/>
                <a:sym typeface="Roboto"/>
              </a:rPr>
              <a:t>sólo son ciertas si la variable se ajusta bien a la distribución norma</a:t>
            </a:r>
            <a:r>
              <a:rPr lang="es" sz="2000">
                <a:latin typeface="Roboto"/>
                <a:ea typeface="Roboto"/>
                <a:cs typeface="Roboto"/>
                <a:sym typeface="Roboto"/>
              </a:rPr>
              <a:t>l:</a:t>
            </a:r>
            <a:endParaRPr sz="2000">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s" sz="2000">
                <a:latin typeface="Roboto"/>
                <a:ea typeface="Roboto"/>
                <a:cs typeface="Roboto"/>
                <a:sym typeface="Roboto"/>
              </a:rPr>
              <a:t>● Media±1DE supone el 68.5% aproximadamente de la población,</a:t>
            </a:r>
            <a:endParaRPr sz="2000">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s" sz="2000">
                <a:latin typeface="Roboto"/>
                <a:ea typeface="Roboto"/>
                <a:cs typeface="Roboto"/>
                <a:sym typeface="Roboto"/>
              </a:rPr>
              <a:t>● M</a:t>
            </a:r>
            <a:r>
              <a:rPr lang="es" sz="2000">
                <a:latin typeface="Roboto"/>
                <a:ea typeface="Roboto"/>
                <a:cs typeface="Roboto"/>
                <a:sym typeface="Roboto"/>
              </a:rPr>
              <a:t>edia</a:t>
            </a:r>
            <a:r>
              <a:rPr lang="es" sz="2000">
                <a:latin typeface="Roboto"/>
                <a:ea typeface="Roboto"/>
                <a:cs typeface="Roboto"/>
                <a:sym typeface="Roboto"/>
              </a:rPr>
              <a:t>±2DE supone el 95% aproximadamente de la población</a:t>
            </a:r>
            <a:endParaRPr sz="2000">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s" sz="2000">
                <a:latin typeface="Roboto"/>
                <a:ea typeface="Roboto"/>
                <a:cs typeface="Roboto"/>
                <a:sym typeface="Roboto"/>
              </a:rPr>
              <a:t>● M</a:t>
            </a:r>
            <a:r>
              <a:rPr lang="es" sz="2000">
                <a:latin typeface="Roboto"/>
                <a:ea typeface="Roboto"/>
                <a:cs typeface="Roboto"/>
                <a:sym typeface="Roboto"/>
              </a:rPr>
              <a:t>edia</a:t>
            </a:r>
            <a:r>
              <a:rPr lang="es" sz="2000">
                <a:latin typeface="Roboto"/>
                <a:ea typeface="Roboto"/>
                <a:cs typeface="Roboto"/>
                <a:sym typeface="Roboto"/>
              </a:rPr>
              <a:t>±3DE supone el 99.5% aproximadamente de la población</a:t>
            </a:r>
            <a:endParaRPr sz="2000">
              <a:latin typeface="Roboto"/>
              <a:ea typeface="Roboto"/>
              <a:cs typeface="Roboto"/>
              <a:sym typeface="Roboto"/>
            </a:endParaRPr>
          </a:p>
          <a:p>
            <a:pPr indent="0" lvl="0" marL="0" rtl="0" algn="l">
              <a:spcBef>
                <a:spcPts val="0"/>
              </a:spcBef>
              <a:spcAft>
                <a:spcPts val="1600"/>
              </a:spcAft>
              <a:buNone/>
            </a:pPr>
            <a:r>
              <a:t/>
            </a:r>
            <a:endParaRPr sz="2000"/>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4" name="Shape 364"/>
        <p:cNvGrpSpPr/>
        <p:nvPr/>
      </p:nvGrpSpPr>
      <p:grpSpPr>
        <a:xfrm>
          <a:off x="0" y="0"/>
          <a:ext cx="0" cy="0"/>
          <a:chOff x="0" y="0"/>
          <a:chExt cx="0" cy="0"/>
        </a:xfrm>
      </p:grpSpPr>
      <p:sp>
        <p:nvSpPr>
          <p:cNvPr id="365" name="Google Shape;365;p53"/>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Tendencia</a:t>
            </a:r>
            <a:endParaRPr/>
          </a:p>
        </p:txBody>
      </p:sp>
      <p:sp>
        <p:nvSpPr>
          <p:cNvPr id="366" name="Google Shape;366;p53"/>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2000">
                <a:latin typeface="Arial"/>
                <a:ea typeface="Arial"/>
                <a:cs typeface="Arial"/>
                <a:sym typeface="Arial"/>
              </a:rPr>
              <a:t>El uso de unos u otros descriptores no depende del tamaño muestral, depende de la normalidad de la muestra, de su ajuste a la campana de Gauss</a:t>
            </a:r>
            <a:endParaRPr sz="2000">
              <a:latin typeface="Arial"/>
              <a:ea typeface="Arial"/>
              <a:cs typeface="Arial"/>
              <a:sym typeface="Arial"/>
            </a:endParaRPr>
          </a:p>
          <a:p>
            <a:pPr indent="0" lvl="0" marL="0" rtl="0" algn="l">
              <a:spcBef>
                <a:spcPts val="1600"/>
              </a:spcBef>
              <a:spcAft>
                <a:spcPts val="1600"/>
              </a:spcAft>
              <a:buNone/>
            </a:pPr>
            <a:r>
              <a:rPr lang="es" sz="2000">
                <a:latin typeface="Roboto"/>
                <a:ea typeface="Roboto"/>
                <a:cs typeface="Roboto"/>
                <a:sym typeface="Roboto"/>
              </a:rPr>
              <a:t>Para evitar esta muy habitual inferencia inconsciente es mejor trabajar, evidentemente, en estos casos de no ajuste a la normalidad, con la Mediana y el Rango intercuartílico </a:t>
            </a:r>
            <a:endParaRPr sz="2000">
              <a:latin typeface="Arial"/>
              <a:ea typeface="Arial"/>
              <a:cs typeface="Arial"/>
              <a:sym typeface="Aria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0" name="Shape 370"/>
        <p:cNvGrpSpPr/>
        <p:nvPr/>
      </p:nvGrpSpPr>
      <p:grpSpPr>
        <a:xfrm>
          <a:off x="0" y="0"/>
          <a:ext cx="0" cy="0"/>
          <a:chOff x="0" y="0"/>
          <a:chExt cx="0" cy="0"/>
        </a:xfrm>
      </p:grpSpPr>
      <p:sp>
        <p:nvSpPr>
          <p:cNvPr id="371" name="Google Shape;371;p54"/>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Asimetría</a:t>
            </a:r>
            <a:endParaRPr/>
          </a:p>
        </p:txBody>
      </p:sp>
      <p:sp>
        <p:nvSpPr>
          <p:cNvPr id="372" name="Google Shape;372;p54"/>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s" sz="2000"/>
              <a:t>El </a:t>
            </a:r>
            <a:r>
              <a:rPr b="1" lang="es" sz="2000"/>
              <a:t>coeficiente de asimetría de Fisher</a:t>
            </a:r>
            <a:r>
              <a:rPr lang="es" sz="2000"/>
              <a:t> </a:t>
            </a:r>
            <a:r>
              <a:rPr i="1" lang="es" sz="2000"/>
              <a:t>CA</a:t>
            </a:r>
            <a:r>
              <a:rPr baseline="-25000" i="1" lang="es" sz="2000"/>
              <a:t>F</a:t>
            </a:r>
            <a:r>
              <a:rPr lang="es" sz="2000"/>
              <a:t> evalúa la proximidad de los datos a su media </a:t>
            </a:r>
            <a:r>
              <a:rPr i="1" lang="es" sz="2000"/>
              <a:t>x</a:t>
            </a:r>
            <a:r>
              <a:rPr lang="es" sz="2000"/>
              <a:t>. Cuanto mayor sea la suma ∑(x</a:t>
            </a:r>
            <a:r>
              <a:rPr baseline="-25000" lang="es" sz="2000"/>
              <a:t>i</a:t>
            </a:r>
            <a:r>
              <a:rPr lang="es" sz="2000"/>
              <a:t>–</a:t>
            </a:r>
            <a:r>
              <a:rPr i="1" lang="es" sz="2000"/>
              <a:t>x</a:t>
            </a:r>
            <a:r>
              <a:rPr lang="es" sz="2000"/>
              <a:t>)</a:t>
            </a:r>
            <a:r>
              <a:rPr baseline="30000" lang="es" sz="2000"/>
              <a:t>3</a:t>
            </a:r>
            <a:r>
              <a:rPr lang="es" sz="2000"/>
              <a:t>, mayor será la asimetría. Sea la muestra </a:t>
            </a:r>
            <a:r>
              <a:rPr i="1" lang="es" sz="2000"/>
              <a:t>x</a:t>
            </a:r>
            <a:r>
              <a:rPr baseline="-25000" i="1" lang="es" sz="2000"/>
              <a:t>1</a:t>
            </a:r>
            <a:r>
              <a:rPr i="1" lang="es" sz="2000"/>
              <a:t>, x</a:t>
            </a:r>
            <a:r>
              <a:rPr baseline="-25000" i="1" lang="es" sz="2000"/>
              <a:t>2</a:t>
            </a:r>
            <a:r>
              <a:rPr i="1" lang="es" sz="2000"/>
              <a:t>,…, x</a:t>
            </a:r>
            <a:r>
              <a:rPr baseline="-25000" i="1" lang="es" sz="2000"/>
              <a:t>N</a:t>
            </a:r>
            <a:r>
              <a:rPr lang="es" sz="2000"/>
              <a:t>, entonces la fórmula de la asimetría de Fisher es:</a:t>
            </a:r>
            <a:endParaRPr sz="2000"/>
          </a:p>
          <a:p>
            <a:pPr indent="0" lvl="0" marL="0" rtl="0" algn="just">
              <a:lnSpc>
                <a:spcPct val="115000"/>
              </a:lnSpc>
              <a:spcBef>
                <a:spcPts val="0"/>
              </a:spcBef>
              <a:spcAft>
                <a:spcPts val="0"/>
              </a:spcAft>
              <a:buNone/>
            </a:pPr>
            <a:r>
              <a:t/>
            </a:r>
            <a:endParaRPr sz="2000">
              <a:latin typeface="Roboto"/>
              <a:ea typeface="Roboto"/>
              <a:cs typeface="Roboto"/>
              <a:sym typeface="Roboto"/>
            </a:endParaRPr>
          </a:p>
          <a:p>
            <a:pPr indent="0" lvl="0" marL="0" rtl="0" algn="l">
              <a:spcBef>
                <a:spcPts val="0"/>
              </a:spcBef>
              <a:spcAft>
                <a:spcPts val="1600"/>
              </a:spcAft>
              <a:buNone/>
            </a:pPr>
            <a:r>
              <a:t/>
            </a:r>
            <a:endParaRPr sz="2000">
              <a:latin typeface="Roboto"/>
              <a:ea typeface="Roboto"/>
              <a:cs typeface="Roboto"/>
              <a:sym typeface="Roboto"/>
            </a:endParaRPr>
          </a:p>
        </p:txBody>
      </p:sp>
      <p:pic>
        <p:nvPicPr>
          <p:cNvPr id="373" name="Google Shape;373;p54"/>
          <p:cNvPicPr preferRelativeResize="0"/>
          <p:nvPr/>
        </p:nvPicPr>
        <p:blipFill>
          <a:blip r:embed="rId3">
            <a:alphaModFix/>
          </a:blip>
          <a:stretch>
            <a:fillRect/>
          </a:stretch>
        </p:blipFill>
        <p:spPr>
          <a:xfrm>
            <a:off x="2499603" y="3101728"/>
            <a:ext cx="4979675" cy="13691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7" name="Shape 377"/>
        <p:cNvGrpSpPr/>
        <p:nvPr/>
      </p:nvGrpSpPr>
      <p:grpSpPr>
        <a:xfrm>
          <a:off x="0" y="0"/>
          <a:ext cx="0" cy="0"/>
          <a:chOff x="0" y="0"/>
          <a:chExt cx="0" cy="0"/>
        </a:xfrm>
      </p:grpSpPr>
      <p:sp>
        <p:nvSpPr>
          <p:cNvPr id="378" name="Google Shape;378;p55"/>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Asimetría</a:t>
            </a:r>
            <a:endParaRPr/>
          </a:p>
        </p:txBody>
      </p:sp>
      <p:sp>
        <p:nvSpPr>
          <p:cNvPr id="379" name="Google Shape;379;p55"/>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2000">
                <a:latin typeface="Roboto"/>
                <a:ea typeface="Roboto"/>
                <a:cs typeface="Roboto"/>
                <a:sym typeface="Roboto"/>
              </a:rPr>
              <a:t>La asimetría es la medida que indica la simetría de la distribución de una variable respecto a la media aritmética, sin necesidad de hacer la representación gráfica. Los coeficientes de asimetría indican si hay el mismo número de elementos a izquierda y derecha de la media.</a:t>
            </a:r>
            <a:endParaRPr sz="2000">
              <a:latin typeface="Roboto"/>
              <a:ea typeface="Roboto"/>
              <a:cs typeface="Roboto"/>
              <a:sym typeface="Roboto"/>
            </a:endParaRPr>
          </a:p>
          <a:p>
            <a:pPr indent="0" lvl="0" marL="0" rtl="0" algn="just">
              <a:lnSpc>
                <a:spcPct val="115000"/>
              </a:lnSpc>
              <a:spcBef>
                <a:spcPts val="3600"/>
              </a:spcBef>
              <a:spcAft>
                <a:spcPts val="0"/>
              </a:spcAft>
              <a:buClr>
                <a:schemeClr val="dk1"/>
              </a:buClr>
              <a:buSzPts val="1100"/>
              <a:buFont typeface="Arial"/>
              <a:buNone/>
            </a:pPr>
            <a:r>
              <a:rPr lang="es" sz="2000">
                <a:latin typeface="Arial"/>
                <a:ea typeface="Arial"/>
                <a:cs typeface="Arial"/>
                <a:sym typeface="Arial"/>
              </a:rPr>
              <a:t>●</a:t>
            </a:r>
            <a:r>
              <a:rPr b="1" lang="es" sz="2000">
                <a:latin typeface="Roboto"/>
                <a:ea typeface="Roboto"/>
                <a:cs typeface="Roboto"/>
                <a:sym typeface="Roboto"/>
              </a:rPr>
              <a:t>Asimetría negativa</a:t>
            </a:r>
            <a:r>
              <a:rPr lang="es" sz="2000">
                <a:latin typeface="Roboto"/>
                <a:ea typeface="Roboto"/>
                <a:cs typeface="Roboto"/>
                <a:sym typeface="Roboto"/>
              </a:rPr>
              <a:t>: la cola pronunciada a la izquierda</a:t>
            </a:r>
            <a:endParaRPr sz="2000">
              <a:latin typeface="Roboto"/>
              <a:ea typeface="Roboto"/>
              <a:cs typeface="Roboto"/>
              <a:sym typeface="Roboto"/>
            </a:endParaRPr>
          </a:p>
          <a:p>
            <a:pPr indent="0" lvl="0" marL="0" rtl="0" algn="just">
              <a:lnSpc>
                <a:spcPct val="115000"/>
              </a:lnSpc>
              <a:spcBef>
                <a:spcPts val="0"/>
              </a:spcBef>
              <a:spcAft>
                <a:spcPts val="0"/>
              </a:spcAft>
              <a:buClr>
                <a:schemeClr val="dk1"/>
              </a:buClr>
              <a:buSzPts val="1100"/>
              <a:buFont typeface="Arial"/>
              <a:buNone/>
            </a:pPr>
            <a:r>
              <a:rPr lang="es" sz="2000">
                <a:latin typeface="Arial"/>
                <a:ea typeface="Arial"/>
                <a:cs typeface="Arial"/>
                <a:sym typeface="Arial"/>
              </a:rPr>
              <a:t>●</a:t>
            </a:r>
            <a:r>
              <a:rPr b="1" lang="es" sz="2000">
                <a:latin typeface="Roboto"/>
                <a:ea typeface="Roboto"/>
                <a:cs typeface="Roboto"/>
                <a:sym typeface="Roboto"/>
              </a:rPr>
              <a:t>Simétrica</a:t>
            </a:r>
            <a:r>
              <a:rPr lang="es" sz="2000">
                <a:latin typeface="Roboto"/>
                <a:ea typeface="Roboto"/>
                <a:cs typeface="Roboto"/>
                <a:sym typeface="Roboto"/>
              </a:rPr>
              <a:t>: colas balanceadas. Coinciden la media, la mediana y la moda. Distribución similar a la campana de Gauss, o distribución normal.</a:t>
            </a:r>
            <a:endParaRPr sz="2000">
              <a:latin typeface="Roboto"/>
              <a:ea typeface="Roboto"/>
              <a:cs typeface="Roboto"/>
              <a:sym typeface="Roboto"/>
            </a:endParaRPr>
          </a:p>
          <a:p>
            <a:pPr indent="0" lvl="0" marL="0" rtl="0" algn="just">
              <a:lnSpc>
                <a:spcPct val="115000"/>
              </a:lnSpc>
              <a:spcBef>
                <a:spcPts val="0"/>
              </a:spcBef>
              <a:spcAft>
                <a:spcPts val="0"/>
              </a:spcAft>
              <a:buClr>
                <a:schemeClr val="dk1"/>
              </a:buClr>
              <a:buSzPts val="1100"/>
              <a:buFont typeface="Arial"/>
              <a:buNone/>
            </a:pPr>
            <a:r>
              <a:rPr lang="es" sz="2000">
                <a:latin typeface="Arial"/>
                <a:ea typeface="Arial"/>
                <a:cs typeface="Arial"/>
                <a:sym typeface="Arial"/>
              </a:rPr>
              <a:t>●</a:t>
            </a:r>
            <a:r>
              <a:rPr b="1" lang="es" sz="2000">
                <a:latin typeface="Roboto"/>
                <a:ea typeface="Roboto"/>
                <a:cs typeface="Roboto"/>
                <a:sym typeface="Roboto"/>
              </a:rPr>
              <a:t>Asimetría positiva</a:t>
            </a:r>
            <a:r>
              <a:rPr lang="es" sz="2000">
                <a:latin typeface="Roboto"/>
                <a:ea typeface="Roboto"/>
                <a:cs typeface="Roboto"/>
                <a:sym typeface="Roboto"/>
              </a:rPr>
              <a:t>: cola </a:t>
            </a:r>
            <a:r>
              <a:rPr lang="es" sz="2000">
                <a:latin typeface="Roboto"/>
                <a:ea typeface="Roboto"/>
                <a:cs typeface="Roboto"/>
                <a:sym typeface="Roboto"/>
              </a:rPr>
              <a:t>pronunciada a la derecha.</a:t>
            </a:r>
            <a:endParaRPr sz="2000">
              <a:latin typeface="Roboto"/>
              <a:ea typeface="Roboto"/>
              <a:cs typeface="Roboto"/>
              <a:sym typeface="Roboto"/>
            </a:endParaRPr>
          </a:p>
          <a:p>
            <a:pPr indent="0" lvl="0" marL="0" rtl="0" algn="l">
              <a:spcBef>
                <a:spcPts val="0"/>
              </a:spcBef>
              <a:spcAft>
                <a:spcPts val="1600"/>
              </a:spcAft>
              <a:buNone/>
            </a:pPr>
            <a:r>
              <a:t/>
            </a:r>
            <a:endParaRPr sz="2000">
              <a:latin typeface="Roboto"/>
              <a:ea typeface="Roboto"/>
              <a:cs typeface="Roboto"/>
              <a:sym typeface="Roboto"/>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3" name="Shape 383"/>
        <p:cNvGrpSpPr/>
        <p:nvPr/>
      </p:nvGrpSpPr>
      <p:grpSpPr>
        <a:xfrm>
          <a:off x="0" y="0"/>
          <a:ext cx="0" cy="0"/>
          <a:chOff x="0" y="0"/>
          <a:chExt cx="0" cy="0"/>
        </a:xfrm>
      </p:grpSpPr>
      <p:sp>
        <p:nvSpPr>
          <p:cNvPr id="384" name="Google Shape;384;p56"/>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Asimetría</a:t>
            </a:r>
            <a:endParaRPr/>
          </a:p>
        </p:txBody>
      </p:sp>
      <p:pic>
        <p:nvPicPr>
          <p:cNvPr id="385" name="Google Shape;385;p56"/>
          <p:cNvPicPr preferRelativeResize="0"/>
          <p:nvPr/>
        </p:nvPicPr>
        <p:blipFill>
          <a:blip r:embed="rId3">
            <a:alphaModFix/>
          </a:blip>
          <a:stretch>
            <a:fillRect/>
          </a:stretch>
        </p:blipFill>
        <p:spPr>
          <a:xfrm>
            <a:off x="914400" y="1375825"/>
            <a:ext cx="6505575" cy="319087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9" name="Shape 389"/>
        <p:cNvGrpSpPr/>
        <p:nvPr/>
      </p:nvGrpSpPr>
      <p:grpSpPr>
        <a:xfrm>
          <a:off x="0" y="0"/>
          <a:ext cx="0" cy="0"/>
          <a:chOff x="0" y="0"/>
          <a:chExt cx="0" cy="0"/>
        </a:xfrm>
      </p:grpSpPr>
      <p:sp>
        <p:nvSpPr>
          <p:cNvPr id="390" name="Google Shape;390;p57"/>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Curtosis o apuntalamiento</a:t>
            </a:r>
            <a:endParaRPr/>
          </a:p>
        </p:txBody>
      </p:sp>
      <p:sp>
        <p:nvSpPr>
          <p:cNvPr id="391" name="Google Shape;391;p57"/>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s" sz="2000">
                <a:latin typeface="Roboto"/>
                <a:ea typeface="Roboto"/>
                <a:cs typeface="Roboto"/>
                <a:sym typeface="Roboto"/>
              </a:rPr>
              <a:t>La </a:t>
            </a:r>
            <a:r>
              <a:rPr b="1" lang="es" sz="2000">
                <a:latin typeface="Roboto"/>
                <a:ea typeface="Roboto"/>
                <a:cs typeface="Roboto"/>
                <a:sym typeface="Roboto"/>
              </a:rPr>
              <a:t>curtosis</a:t>
            </a:r>
            <a:r>
              <a:rPr lang="es" sz="2000">
                <a:latin typeface="Roboto"/>
                <a:ea typeface="Roboto"/>
                <a:cs typeface="Roboto"/>
                <a:sym typeface="Roboto"/>
              </a:rPr>
              <a:t> de una variable estadística/aleatoria es una característica de forma de su distribución de frecuencias/probabilidad.</a:t>
            </a:r>
            <a:endParaRPr sz="2000">
              <a:latin typeface="Roboto"/>
              <a:ea typeface="Roboto"/>
              <a:cs typeface="Roboto"/>
              <a:sym typeface="Roboto"/>
            </a:endParaRPr>
          </a:p>
          <a:p>
            <a:pPr indent="0" lvl="0" marL="0" rtl="0" algn="just">
              <a:spcBef>
                <a:spcPts val="0"/>
              </a:spcBef>
              <a:spcAft>
                <a:spcPts val="0"/>
              </a:spcAft>
              <a:buNone/>
            </a:pPr>
            <a:r>
              <a:rPr lang="es" sz="2000">
                <a:latin typeface="Roboto"/>
                <a:ea typeface="Roboto"/>
                <a:cs typeface="Roboto"/>
                <a:sym typeface="Roboto"/>
              </a:rPr>
              <a:t>Una curtosis grande implica una mayor concentración de valores de la variable tanto muy cerca de la media de la distribución (pico) como muy lejos de ella (colas), al tiempo que existe una relativamente menor frecuencia de valores intermedios. Esto explica una forma de la distribución de frecuencias/probabilidad con colas más gruesas, con un centro más apuntado y una menor proporción de valores intermedios entre el pico y colas.</a:t>
            </a:r>
            <a:endParaRPr sz="2000">
              <a:latin typeface="Roboto"/>
              <a:ea typeface="Roboto"/>
              <a:cs typeface="Roboto"/>
              <a:sym typeface="Roboto"/>
            </a:endParaRPr>
          </a:p>
          <a:p>
            <a:pPr indent="0" lvl="0" marL="0" rtl="0" algn="just">
              <a:spcBef>
                <a:spcPts val="0"/>
              </a:spcBef>
              <a:spcAft>
                <a:spcPts val="0"/>
              </a:spcAft>
              <a:buNone/>
            </a:pPr>
            <a:r>
              <a:t/>
            </a:r>
            <a:endParaRPr sz="2000"/>
          </a:p>
          <a:p>
            <a:pPr indent="0" lvl="0" marL="0" rtl="0" algn="just">
              <a:lnSpc>
                <a:spcPct val="115000"/>
              </a:lnSpc>
              <a:spcBef>
                <a:spcPts val="0"/>
              </a:spcBef>
              <a:spcAft>
                <a:spcPts val="0"/>
              </a:spcAft>
              <a:buNone/>
            </a:pPr>
            <a:r>
              <a:t/>
            </a:r>
            <a:endParaRPr sz="2000">
              <a:latin typeface="Roboto"/>
              <a:ea typeface="Roboto"/>
              <a:cs typeface="Roboto"/>
              <a:sym typeface="Roboto"/>
            </a:endParaRPr>
          </a:p>
          <a:p>
            <a:pPr indent="0" lvl="0" marL="0" rtl="0" algn="l">
              <a:spcBef>
                <a:spcPts val="0"/>
              </a:spcBef>
              <a:spcAft>
                <a:spcPts val="1600"/>
              </a:spcAft>
              <a:buNone/>
            </a:pPr>
            <a:r>
              <a:t/>
            </a:r>
            <a:endParaRPr sz="2000">
              <a:latin typeface="Roboto"/>
              <a:ea typeface="Roboto"/>
              <a:cs typeface="Roboto"/>
              <a:sym typeface="Roboto"/>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5" name="Shape 395"/>
        <p:cNvGrpSpPr/>
        <p:nvPr/>
      </p:nvGrpSpPr>
      <p:grpSpPr>
        <a:xfrm>
          <a:off x="0" y="0"/>
          <a:ext cx="0" cy="0"/>
          <a:chOff x="0" y="0"/>
          <a:chExt cx="0" cy="0"/>
        </a:xfrm>
      </p:grpSpPr>
      <p:sp>
        <p:nvSpPr>
          <p:cNvPr id="396" name="Google Shape;396;p58"/>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Curtosis o apuntalamiento</a:t>
            </a:r>
            <a:endParaRPr/>
          </a:p>
        </p:txBody>
      </p:sp>
      <p:sp>
        <p:nvSpPr>
          <p:cNvPr id="397" name="Google Shape;397;p58"/>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s" sz="2000">
                <a:latin typeface="Roboto"/>
                <a:ea typeface="Roboto"/>
                <a:cs typeface="Roboto"/>
                <a:sym typeface="Roboto"/>
              </a:rPr>
              <a:t>Un coeficiente de apuntamiento o de curtosis es el cuarto momento con respecto a la media estandarizado que se define como:</a:t>
            </a:r>
            <a:endParaRPr sz="2000">
              <a:latin typeface="Roboto"/>
              <a:ea typeface="Roboto"/>
              <a:cs typeface="Roboto"/>
              <a:sym typeface="Roboto"/>
            </a:endParaRPr>
          </a:p>
          <a:p>
            <a:pPr indent="0" lvl="0" marL="0" rtl="0" algn="just">
              <a:spcBef>
                <a:spcPts val="0"/>
              </a:spcBef>
              <a:spcAft>
                <a:spcPts val="0"/>
              </a:spcAft>
              <a:buNone/>
            </a:pPr>
            <a:r>
              <a:t/>
            </a:r>
            <a:endParaRPr sz="2000">
              <a:latin typeface="Roboto"/>
              <a:ea typeface="Roboto"/>
              <a:cs typeface="Roboto"/>
              <a:sym typeface="Roboto"/>
            </a:endParaRPr>
          </a:p>
          <a:p>
            <a:pPr indent="0" lvl="0" marL="0" rtl="0" algn="just">
              <a:spcBef>
                <a:spcPts val="0"/>
              </a:spcBef>
              <a:spcAft>
                <a:spcPts val="0"/>
              </a:spcAft>
              <a:buNone/>
            </a:pPr>
            <a:r>
              <a:t/>
            </a:r>
            <a:endParaRPr sz="2000"/>
          </a:p>
          <a:p>
            <a:pPr indent="0" lvl="0" marL="0" rtl="0" algn="just">
              <a:lnSpc>
                <a:spcPct val="115000"/>
              </a:lnSpc>
              <a:spcBef>
                <a:spcPts val="0"/>
              </a:spcBef>
              <a:spcAft>
                <a:spcPts val="0"/>
              </a:spcAft>
              <a:buNone/>
            </a:pPr>
            <a:r>
              <a:t/>
            </a:r>
            <a:endParaRPr sz="2000">
              <a:latin typeface="Roboto"/>
              <a:ea typeface="Roboto"/>
              <a:cs typeface="Roboto"/>
              <a:sym typeface="Roboto"/>
            </a:endParaRPr>
          </a:p>
          <a:p>
            <a:pPr indent="0" lvl="0" marL="0" rtl="0" algn="l">
              <a:spcBef>
                <a:spcPts val="0"/>
              </a:spcBef>
              <a:spcAft>
                <a:spcPts val="1600"/>
              </a:spcAft>
              <a:buNone/>
            </a:pPr>
            <a:r>
              <a:t/>
            </a:r>
            <a:endParaRPr sz="2000">
              <a:latin typeface="Roboto"/>
              <a:ea typeface="Roboto"/>
              <a:cs typeface="Roboto"/>
              <a:sym typeface="Roboto"/>
            </a:endParaRPr>
          </a:p>
        </p:txBody>
      </p:sp>
      <p:pic>
        <p:nvPicPr>
          <p:cNvPr id="398" name="Google Shape;398;p58"/>
          <p:cNvPicPr preferRelativeResize="0"/>
          <p:nvPr/>
        </p:nvPicPr>
        <p:blipFill>
          <a:blip r:embed="rId3">
            <a:alphaModFix/>
          </a:blip>
          <a:stretch>
            <a:fillRect/>
          </a:stretch>
        </p:blipFill>
        <p:spPr>
          <a:xfrm>
            <a:off x="1768500" y="2178400"/>
            <a:ext cx="5314950" cy="186690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2" name="Shape 402"/>
        <p:cNvGrpSpPr/>
        <p:nvPr/>
      </p:nvGrpSpPr>
      <p:grpSpPr>
        <a:xfrm>
          <a:off x="0" y="0"/>
          <a:ext cx="0" cy="0"/>
          <a:chOff x="0" y="0"/>
          <a:chExt cx="0" cy="0"/>
        </a:xfrm>
      </p:grpSpPr>
      <p:sp>
        <p:nvSpPr>
          <p:cNvPr id="403" name="Google Shape;403;p59"/>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Curtosis o apuntalamiento</a:t>
            </a:r>
            <a:endParaRPr/>
          </a:p>
        </p:txBody>
      </p:sp>
      <p:pic>
        <p:nvPicPr>
          <p:cNvPr id="404" name="Google Shape;404;p59"/>
          <p:cNvPicPr preferRelativeResize="0"/>
          <p:nvPr/>
        </p:nvPicPr>
        <p:blipFill>
          <a:blip r:embed="rId3">
            <a:alphaModFix/>
          </a:blip>
          <a:stretch>
            <a:fillRect/>
          </a:stretch>
        </p:blipFill>
        <p:spPr>
          <a:xfrm>
            <a:off x="1768500" y="2178400"/>
            <a:ext cx="5314950" cy="1866900"/>
          </a:xfrm>
          <a:prstGeom prst="rect">
            <a:avLst/>
          </a:prstGeom>
          <a:noFill/>
          <a:ln>
            <a:noFill/>
          </a:ln>
        </p:spPr>
      </p:pic>
      <p:pic>
        <p:nvPicPr>
          <p:cNvPr id="405" name="Google Shape;405;p59"/>
          <p:cNvPicPr preferRelativeResize="0"/>
          <p:nvPr/>
        </p:nvPicPr>
        <p:blipFill>
          <a:blip r:embed="rId4">
            <a:alphaModFix/>
          </a:blip>
          <a:stretch>
            <a:fillRect/>
          </a:stretch>
        </p:blipFill>
        <p:spPr>
          <a:xfrm>
            <a:off x="2183663" y="1364000"/>
            <a:ext cx="6962775" cy="3495675"/>
          </a:xfrm>
          <a:prstGeom prst="rect">
            <a:avLst/>
          </a:prstGeom>
          <a:noFill/>
          <a:ln>
            <a:noFill/>
          </a:ln>
        </p:spPr>
      </p:pic>
      <p:sp>
        <p:nvSpPr>
          <p:cNvPr id="406" name="Google Shape;406;p59"/>
          <p:cNvSpPr txBox="1"/>
          <p:nvPr>
            <p:ph idx="1" type="body"/>
          </p:nvPr>
        </p:nvSpPr>
        <p:spPr>
          <a:xfrm>
            <a:off x="311700" y="1301425"/>
            <a:ext cx="2353800" cy="349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sz="2000"/>
              <a:t>Una mayor curtosis no implica una mayor varianza, ni viceversa.</a:t>
            </a:r>
            <a:endParaRPr b="1" sz="2000"/>
          </a:p>
          <a:p>
            <a:pPr indent="0" lvl="0" marL="0" rtl="0" algn="just">
              <a:spcBef>
                <a:spcPts val="0"/>
              </a:spcBef>
              <a:spcAft>
                <a:spcPts val="0"/>
              </a:spcAft>
              <a:buNone/>
            </a:pPr>
            <a:r>
              <a:t/>
            </a:r>
            <a:endParaRPr sz="2000"/>
          </a:p>
          <a:p>
            <a:pPr indent="0" lvl="0" marL="0" rtl="0" algn="just">
              <a:spcBef>
                <a:spcPts val="0"/>
              </a:spcBef>
              <a:spcAft>
                <a:spcPts val="0"/>
              </a:spcAft>
              <a:buNone/>
            </a:pPr>
            <a:r>
              <a:t/>
            </a:r>
            <a:endParaRPr sz="2000"/>
          </a:p>
          <a:p>
            <a:pPr indent="0" lvl="0" marL="0" rtl="0" algn="just">
              <a:lnSpc>
                <a:spcPct val="115000"/>
              </a:lnSpc>
              <a:spcBef>
                <a:spcPts val="0"/>
              </a:spcBef>
              <a:spcAft>
                <a:spcPts val="0"/>
              </a:spcAft>
              <a:buNone/>
            </a:pPr>
            <a:r>
              <a:t/>
            </a:r>
            <a:endParaRPr sz="2000"/>
          </a:p>
          <a:p>
            <a:pPr indent="0" lvl="0" marL="0" rtl="0" algn="l">
              <a:spcBef>
                <a:spcPts val="0"/>
              </a:spcBef>
              <a:spcAft>
                <a:spcPts val="1600"/>
              </a:spcAft>
              <a:buNone/>
            </a:pPr>
            <a:r>
              <a:t/>
            </a:r>
            <a:endParaRPr sz="2000"/>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0" name="Shape 410"/>
        <p:cNvGrpSpPr/>
        <p:nvPr/>
      </p:nvGrpSpPr>
      <p:grpSpPr>
        <a:xfrm>
          <a:off x="0" y="0"/>
          <a:ext cx="0" cy="0"/>
          <a:chOff x="0" y="0"/>
          <a:chExt cx="0" cy="0"/>
        </a:xfrm>
      </p:grpSpPr>
      <p:sp>
        <p:nvSpPr>
          <p:cNvPr id="411" name="Google Shape;411;p60"/>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Bondad de ajuste</a:t>
            </a:r>
            <a:endParaRPr/>
          </a:p>
        </p:txBody>
      </p:sp>
      <p:sp>
        <p:nvSpPr>
          <p:cNvPr id="412" name="Google Shape;412;p60"/>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sz="2000">
                <a:latin typeface="Roboto"/>
                <a:ea typeface="Roboto"/>
                <a:cs typeface="Roboto"/>
                <a:sym typeface="Roboto"/>
              </a:rPr>
              <a:t>Resumen la discrepancia entre los valores observados y los valores esperados en el modelo de estudio.</a:t>
            </a:r>
            <a:endParaRPr sz="2000">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s" sz="2000">
                <a:latin typeface="Roboto"/>
                <a:ea typeface="Roboto"/>
                <a:cs typeface="Roboto"/>
                <a:sym typeface="Roboto"/>
              </a:rPr>
              <a:t>Dentro de los test </a:t>
            </a:r>
            <a:r>
              <a:rPr lang="es" sz="2000">
                <a:latin typeface="Roboto"/>
                <a:ea typeface="Roboto"/>
                <a:cs typeface="Roboto"/>
                <a:sym typeface="Roboto"/>
              </a:rPr>
              <a:t>más</a:t>
            </a:r>
            <a:r>
              <a:rPr lang="es" sz="2000">
                <a:latin typeface="Roboto"/>
                <a:ea typeface="Roboto"/>
                <a:cs typeface="Roboto"/>
                <a:sym typeface="Roboto"/>
              </a:rPr>
              <a:t> usados para normalidad </a:t>
            </a:r>
            <a:r>
              <a:rPr lang="es" sz="2000">
                <a:latin typeface="Roboto"/>
                <a:ea typeface="Roboto"/>
                <a:cs typeface="Roboto"/>
                <a:sym typeface="Roboto"/>
              </a:rPr>
              <a:t>(nos explayaremos sobre test luego, pero en próxima filmina un adelanto)</a:t>
            </a:r>
            <a:r>
              <a:rPr lang="es" sz="2000">
                <a:latin typeface="Roboto"/>
                <a:ea typeface="Roboto"/>
                <a:cs typeface="Roboto"/>
                <a:sym typeface="Roboto"/>
              </a:rPr>
              <a:t>:</a:t>
            </a:r>
            <a:endParaRPr sz="2000">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s" sz="2000">
                <a:latin typeface="Roboto"/>
                <a:ea typeface="Roboto"/>
                <a:cs typeface="Roboto"/>
                <a:sym typeface="Roboto"/>
              </a:rPr>
              <a:t>●Test de Kolmogorov-Smirnov (</a:t>
            </a:r>
            <a:r>
              <a:rPr lang="es" sz="2000">
                <a:latin typeface="Roboto"/>
                <a:ea typeface="Roboto"/>
                <a:cs typeface="Roboto"/>
                <a:sym typeface="Roboto"/>
              </a:rPr>
              <a:t>Test KS</a:t>
            </a:r>
            <a:r>
              <a:rPr lang="es" sz="2000">
                <a:latin typeface="Roboto"/>
                <a:ea typeface="Roboto"/>
                <a:cs typeface="Roboto"/>
                <a:sym typeface="Roboto"/>
              </a:rPr>
              <a:t>) </a:t>
            </a:r>
            <a:endParaRPr sz="2000">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s" sz="2000">
                <a:latin typeface="Roboto"/>
                <a:ea typeface="Roboto"/>
                <a:cs typeface="Roboto"/>
                <a:sym typeface="Roboto"/>
              </a:rPr>
              <a:t>●Gráficos QQ</a:t>
            </a:r>
            <a:endParaRPr sz="2000">
              <a:latin typeface="Roboto"/>
              <a:ea typeface="Roboto"/>
              <a:cs typeface="Roboto"/>
              <a:sym typeface="Roboto"/>
            </a:endParaRPr>
          </a:p>
          <a:p>
            <a:pPr indent="0" lvl="0" marL="0" rtl="0" algn="l">
              <a:spcBef>
                <a:spcPts val="0"/>
              </a:spcBef>
              <a:spcAft>
                <a:spcPts val="1600"/>
              </a:spcAft>
              <a:buNone/>
            </a:pPr>
            <a:r>
              <a:t/>
            </a:r>
            <a:endParaRPr sz="2000"/>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6" name="Shape 416"/>
        <p:cNvGrpSpPr/>
        <p:nvPr/>
      </p:nvGrpSpPr>
      <p:grpSpPr>
        <a:xfrm>
          <a:off x="0" y="0"/>
          <a:ext cx="0" cy="0"/>
          <a:chOff x="0" y="0"/>
          <a:chExt cx="0" cy="0"/>
        </a:xfrm>
      </p:grpSpPr>
      <p:sp>
        <p:nvSpPr>
          <p:cNvPr id="417" name="Google Shape;417;p61"/>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Test de Hipótesis</a:t>
            </a:r>
            <a:endParaRPr/>
          </a:p>
        </p:txBody>
      </p:sp>
      <p:sp>
        <p:nvSpPr>
          <p:cNvPr id="418" name="Google Shape;418;p61"/>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2400"/>
              <a:t>Se quiere testear H</a:t>
            </a:r>
            <a:r>
              <a:rPr baseline="-25000" lang="es" sz="2400"/>
              <a:t>0</a:t>
            </a:r>
            <a:r>
              <a:rPr lang="es" sz="2400"/>
              <a:t> vs H</a:t>
            </a:r>
            <a:r>
              <a:rPr baseline="-25000" lang="es" sz="2400"/>
              <a:t>1</a:t>
            </a:r>
            <a:r>
              <a:rPr lang="es" sz="2400"/>
              <a:t> </a:t>
            </a:r>
            <a:endParaRPr sz="2400"/>
          </a:p>
          <a:p>
            <a:pPr indent="0" lvl="0" marL="0" rtl="0" algn="l">
              <a:spcBef>
                <a:spcPts val="1600"/>
              </a:spcBef>
              <a:spcAft>
                <a:spcPts val="0"/>
              </a:spcAft>
              <a:buNone/>
            </a:pPr>
            <a:r>
              <a:rPr lang="es" sz="2400"/>
              <a:t>H</a:t>
            </a:r>
            <a:r>
              <a:rPr baseline="-25000" lang="es" sz="2400"/>
              <a:t>0</a:t>
            </a:r>
            <a:r>
              <a:rPr lang="es" sz="2400"/>
              <a:t>: Hipótesis nula </a:t>
            </a:r>
            <a:r>
              <a:rPr lang="es" sz="2400">
                <a:solidFill>
                  <a:srgbClr val="999999"/>
                </a:solidFill>
              </a:rPr>
              <a:t>(se le da el beneficio de la duda)</a:t>
            </a:r>
            <a:endParaRPr sz="2400">
              <a:solidFill>
                <a:srgbClr val="999999"/>
              </a:solidFill>
            </a:endParaRPr>
          </a:p>
          <a:p>
            <a:pPr indent="0" lvl="0" marL="0" rtl="0" algn="l">
              <a:spcBef>
                <a:spcPts val="1600"/>
              </a:spcBef>
              <a:spcAft>
                <a:spcPts val="0"/>
              </a:spcAft>
              <a:buNone/>
            </a:pPr>
            <a:r>
              <a:rPr lang="es" sz="2400"/>
              <a:t>H</a:t>
            </a:r>
            <a:r>
              <a:rPr baseline="-25000" lang="es" sz="2400"/>
              <a:t>1</a:t>
            </a:r>
            <a:r>
              <a:rPr lang="es" sz="2400"/>
              <a:t>: Hipótesis alternativa</a:t>
            </a:r>
            <a:endParaRPr sz="2400"/>
          </a:p>
          <a:p>
            <a:pPr indent="0" lvl="0" marL="0" rtl="0" algn="l">
              <a:spcBef>
                <a:spcPts val="1600"/>
              </a:spcBef>
              <a:spcAft>
                <a:spcPts val="0"/>
              </a:spcAft>
              <a:buNone/>
            </a:pPr>
            <a:r>
              <a:t/>
            </a:r>
            <a:endParaRPr sz="2400"/>
          </a:p>
          <a:p>
            <a:pPr indent="0" lvl="0" marL="0" rtl="0" algn="l">
              <a:spcBef>
                <a:spcPts val="1600"/>
              </a:spcBef>
              <a:spcAft>
                <a:spcPts val="1600"/>
              </a:spcAft>
              <a:buNone/>
            </a:pPr>
            <a:r>
              <a:rPr lang="es" sz="2400"/>
              <a:t>p-valor: probabilidad de error al rechazar con los datos datos otorgados por la muestra.</a:t>
            </a:r>
            <a:endParaRPr sz="24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 name="Shape 91"/>
        <p:cNvGrpSpPr/>
        <p:nvPr/>
      </p:nvGrpSpPr>
      <p:grpSpPr>
        <a:xfrm>
          <a:off x="0" y="0"/>
          <a:ext cx="0" cy="0"/>
          <a:chOff x="0" y="0"/>
          <a:chExt cx="0" cy="0"/>
        </a:xfrm>
      </p:grpSpPr>
      <p:pic>
        <p:nvPicPr>
          <p:cNvPr id="92" name="Google Shape;92;p17"/>
          <p:cNvPicPr preferRelativeResize="0"/>
          <p:nvPr/>
        </p:nvPicPr>
        <p:blipFill>
          <a:blip r:embed="rId3">
            <a:alphaModFix/>
          </a:blip>
          <a:stretch>
            <a:fillRect/>
          </a:stretch>
        </p:blipFill>
        <p:spPr>
          <a:xfrm>
            <a:off x="5900100" y="1202125"/>
            <a:ext cx="2253300" cy="2684075"/>
          </a:xfrm>
          <a:prstGeom prst="rect">
            <a:avLst/>
          </a:prstGeom>
          <a:noFill/>
          <a:ln>
            <a:noFill/>
          </a:ln>
        </p:spPr>
      </p:pic>
      <p:sp>
        <p:nvSpPr>
          <p:cNvPr id="93" name="Google Shape;93;p17"/>
          <p:cNvSpPr txBox="1"/>
          <p:nvPr>
            <p:ph type="title"/>
          </p:nvPr>
        </p:nvSpPr>
        <p:spPr>
          <a:xfrm>
            <a:off x="311700" y="316800"/>
            <a:ext cx="8250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Ejemplo: distribución Normal bivariada</a:t>
            </a:r>
            <a:endParaRPr/>
          </a:p>
        </p:txBody>
      </p:sp>
      <p:pic>
        <p:nvPicPr>
          <p:cNvPr id="94" name="Google Shape;94;p17"/>
          <p:cNvPicPr preferRelativeResize="0"/>
          <p:nvPr/>
        </p:nvPicPr>
        <p:blipFill>
          <a:blip r:embed="rId4">
            <a:alphaModFix/>
          </a:blip>
          <a:stretch>
            <a:fillRect/>
          </a:stretch>
        </p:blipFill>
        <p:spPr>
          <a:xfrm>
            <a:off x="1138500" y="1682100"/>
            <a:ext cx="3048000" cy="2286000"/>
          </a:xfrm>
          <a:prstGeom prst="rect">
            <a:avLst/>
          </a:prstGeom>
          <a:noFill/>
          <a:ln>
            <a:noFill/>
          </a:ln>
        </p:spPr>
      </p:pic>
      <p:pic>
        <p:nvPicPr>
          <p:cNvPr id="95" name="Google Shape;95;p17"/>
          <p:cNvPicPr preferRelativeResize="0"/>
          <p:nvPr/>
        </p:nvPicPr>
        <p:blipFill>
          <a:blip r:embed="rId5">
            <a:alphaModFix/>
          </a:blip>
          <a:stretch>
            <a:fillRect/>
          </a:stretch>
        </p:blipFill>
        <p:spPr>
          <a:xfrm>
            <a:off x="1161684" y="3735900"/>
            <a:ext cx="7850316" cy="755700"/>
          </a:xfrm>
          <a:prstGeom prst="rect">
            <a:avLst/>
          </a:prstGeom>
          <a:noFill/>
          <a:ln>
            <a:noFill/>
          </a:ln>
        </p:spPr>
      </p:pic>
      <p:sp>
        <p:nvSpPr>
          <p:cNvPr id="96" name="Google Shape;96;p17"/>
          <p:cNvSpPr txBox="1"/>
          <p:nvPr/>
        </p:nvSpPr>
        <p:spPr>
          <a:xfrm>
            <a:off x="467725" y="1022825"/>
            <a:ext cx="8494200" cy="192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2000">
                <a:solidFill>
                  <a:srgbClr val="1B786E"/>
                </a:solidFill>
                <a:latin typeface="Open Sans"/>
                <a:ea typeface="Open Sans"/>
                <a:cs typeface="Open Sans"/>
                <a:sym typeface="Open Sans"/>
              </a:rPr>
              <a:t>Diremos que el par (</a:t>
            </a:r>
            <a:r>
              <a:rPr b="1" lang="es" sz="2000">
                <a:solidFill>
                  <a:srgbClr val="1B786E"/>
                </a:solidFill>
                <a:latin typeface="Open Sans"/>
                <a:ea typeface="Open Sans"/>
                <a:cs typeface="Open Sans"/>
                <a:sym typeface="Open Sans"/>
              </a:rPr>
              <a:t>X, Y) de</a:t>
            </a:r>
            <a:r>
              <a:rPr b="1" lang="es" sz="1800">
                <a:solidFill>
                  <a:srgbClr val="1B786E"/>
                </a:solidFill>
                <a:latin typeface="Open Sans"/>
                <a:ea typeface="Open Sans"/>
                <a:cs typeface="Open Sans"/>
                <a:sym typeface="Open Sans"/>
              </a:rPr>
              <a:t> </a:t>
            </a:r>
            <a:r>
              <a:rPr b="1" lang="es" sz="2000">
                <a:solidFill>
                  <a:srgbClr val="1B786E"/>
                </a:solidFill>
                <a:latin typeface="Open Sans"/>
                <a:ea typeface="Open Sans"/>
                <a:cs typeface="Open Sans"/>
                <a:sym typeface="Open Sans"/>
              </a:rPr>
              <a:t> v.a. </a:t>
            </a:r>
            <a:r>
              <a:rPr lang="es" sz="2000">
                <a:latin typeface="Open Sans"/>
                <a:ea typeface="Open Sans"/>
                <a:cs typeface="Open Sans"/>
                <a:sym typeface="Open Sans"/>
              </a:rPr>
              <a:t> tiene distribución normal bivariada si función de densidad conjunta es:</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r">
              <a:spcBef>
                <a:spcPts val="0"/>
              </a:spcBef>
              <a:spcAft>
                <a:spcPts val="0"/>
              </a:spcAft>
              <a:buNone/>
            </a:pPr>
            <a:r>
              <a:t/>
            </a:r>
            <a:endParaRPr>
              <a:solidFill>
                <a:srgbClr val="1B786E"/>
              </a:solidFill>
              <a:latin typeface="Open Sans"/>
              <a:ea typeface="Open Sans"/>
              <a:cs typeface="Open Sans"/>
              <a:sym typeface="Open Sans"/>
            </a:endParaRPr>
          </a:p>
        </p:txBody>
      </p:sp>
      <p:sp>
        <p:nvSpPr>
          <p:cNvPr id="97" name="Google Shape;97;p17"/>
          <p:cNvSpPr txBox="1"/>
          <p:nvPr/>
        </p:nvSpPr>
        <p:spPr>
          <a:xfrm>
            <a:off x="455800" y="3858300"/>
            <a:ext cx="951600" cy="48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s" sz="1800">
                <a:solidFill>
                  <a:schemeClr val="dk1"/>
                </a:solidFill>
                <a:latin typeface="Open Sans"/>
                <a:ea typeface="Open Sans"/>
                <a:cs typeface="Open Sans"/>
                <a:sym typeface="Open Sans"/>
              </a:rPr>
              <a:t>f(x,y)=</a:t>
            </a:r>
            <a:endParaRPr sz="1800">
              <a:latin typeface="Open Sans"/>
              <a:ea typeface="Open Sans"/>
              <a:cs typeface="Open Sans"/>
              <a:sym typeface="Open Sans"/>
            </a:endParaRPr>
          </a:p>
        </p:txBody>
      </p:sp>
      <p:sp>
        <p:nvSpPr>
          <p:cNvPr id="98" name="Google Shape;98;p17"/>
          <p:cNvSpPr txBox="1"/>
          <p:nvPr/>
        </p:nvSpPr>
        <p:spPr>
          <a:xfrm>
            <a:off x="164700" y="4421525"/>
            <a:ext cx="5028300" cy="307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800">
                <a:solidFill>
                  <a:schemeClr val="dk1"/>
                </a:solidFill>
                <a:latin typeface="Open Sans"/>
                <a:ea typeface="Open Sans"/>
                <a:cs typeface="Open Sans"/>
                <a:sym typeface="Open Sans"/>
              </a:rPr>
              <a:t>μ</a:t>
            </a:r>
            <a:r>
              <a:rPr baseline="-25000" lang="es" sz="1800">
                <a:solidFill>
                  <a:schemeClr val="dk1"/>
                </a:solidFill>
                <a:latin typeface="Open Sans"/>
                <a:ea typeface="Open Sans"/>
                <a:cs typeface="Open Sans"/>
                <a:sym typeface="Open Sans"/>
              </a:rPr>
              <a:t>1</a:t>
            </a:r>
            <a:r>
              <a:rPr lang="es" sz="1800">
                <a:latin typeface="Open Sans"/>
                <a:ea typeface="Open Sans"/>
                <a:cs typeface="Open Sans"/>
                <a:sym typeface="Open Sans"/>
              </a:rPr>
              <a:t>= E(X),   </a:t>
            </a:r>
            <a:r>
              <a:rPr lang="es" sz="1800">
                <a:solidFill>
                  <a:schemeClr val="dk1"/>
                </a:solidFill>
                <a:latin typeface="Open Sans"/>
                <a:ea typeface="Open Sans"/>
                <a:cs typeface="Open Sans"/>
                <a:sym typeface="Open Sans"/>
              </a:rPr>
              <a:t>μ</a:t>
            </a:r>
            <a:r>
              <a:rPr baseline="-25000" lang="es" sz="1800">
                <a:solidFill>
                  <a:schemeClr val="dk1"/>
                </a:solidFill>
                <a:latin typeface="Open Sans"/>
                <a:ea typeface="Open Sans"/>
                <a:cs typeface="Open Sans"/>
                <a:sym typeface="Open Sans"/>
              </a:rPr>
              <a:t>2</a:t>
            </a:r>
            <a:r>
              <a:rPr lang="es" sz="1800">
                <a:latin typeface="Open Sans"/>
                <a:ea typeface="Open Sans"/>
                <a:cs typeface="Open Sans"/>
                <a:sym typeface="Open Sans"/>
              </a:rPr>
              <a:t>= E(Y) ,  σ</a:t>
            </a:r>
            <a:r>
              <a:rPr baseline="-25000" lang="es" sz="1800">
                <a:solidFill>
                  <a:schemeClr val="dk1"/>
                </a:solidFill>
                <a:latin typeface="Open Sans"/>
                <a:ea typeface="Open Sans"/>
                <a:cs typeface="Open Sans"/>
                <a:sym typeface="Open Sans"/>
              </a:rPr>
              <a:t>1</a:t>
            </a:r>
            <a:r>
              <a:rPr baseline="30000" lang="es" sz="1800">
                <a:solidFill>
                  <a:schemeClr val="dk1"/>
                </a:solidFill>
                <a:latin typeface="Open Sans"/>
                <a:ea typeface="Open Sans"/>
                <a:cs typeface="Open Sans"/>
                <a:sym typeface="Open Sans"/>
              </a:rPr>
              <a:t>2</a:t>
            </a:r>
            <a:r>
              <a:rPr lang="es" sz="1800">
                <a:latin typeface="Open Sans"/>
                <a:ea typeface="Open Sans"/>
                <a:cs typeface="Open Sans"/>
                <a:sym typeface="Open Sans"/>
              </a:rPr>
              <a:t>= Var(X),  </a:t>
            </a:r>
            <a:r>
              <a:rPr lang="es" sz="1800">
                <a:solidFill>
                  <a:schemeClr val="dk1"/>
                </a:solidFill>
                <a:latin typeface="Open Sans"/>
                <a:ea typeface="Open Sans"/>
                <a:cs typeface="Open Sans"/>
                <a:sym typeface="Open Sans"/>
              </a:rPr>
              <a:t>σ</a:t>
            </a:r>
            <a:r>
              <a:rPr baseline="-25000" lang="es" sz="1800">
                <a:solidFill>
                  <a:schemeClr val="dk1"/>
                </a:solidFill>
                <a:latin typeface="Open Sans"/>
                <a:ea typeface="Open Sans"/>
                <a:cs typeface="Open Sans"/>
                <a:sym typeface="Open Sans"/>
              </a:rPr>
              <a:t>2</a:t>
            </a:r>
            <a:r>
              <a:rPr baseline="30000" lang="es" sz="1800">
                <a:solidFill>
                  <a:schemeClr val="dk1"/>
                </a:solidFill>
                <a:latin typeface="Open Sans"/>
                <a:ea typeface="Open Sans"/>
                <a:cs typeface="Open Sans"/>
                <a:sym typeface="Open Sans"/>
              </a:rPr>
              <a:t>2</a:t>
            </a:r>
            <a:r>
              <a:rPr lang="es" sz="1800">
                <a:latin typeface="Open Sans"/>
                <a:ea typeface="Open Sans"/>
                <a:cs typeface="Open Sans"/>
                <a:sym typeface="Open Sans"/>
              </a:rPr>
              <a:t>= Var(Y), </a:t>
            </a:r>
            <a:endParaRPr sz="1800">
              <a:latin typeface="Open Sans"/>
              <a:ea typeface="Open Sans"/>
              <a:cs typeface="Open Sans"/>
              <a:sym typeface="Open Sans"/>
            </a:endParaRPr>
          </a:p>
        </p:txBody>
      </p:sp>
      <p:pic>
        <p:nvPicPr>
          <p:cNvPr id="99" name="Google Shape;99;p17"/>
          <p:cNvPicPr preferRelativeResize="0"/>
          <p:nvPr/>
        </p:nvPicPr>
        <p:blipFill>
          <a:blip r:embed="rId6">
            <a:alphaModFix/>
          </a:blip>
          <a:stretch>
            <a:fillRect/>
          </a:stretch>
        </p:blipFill>
        <p:spPr>
          <a:xfrm>
            <a:off x="5075049" y="4421524"/>
            <a:ext cx="3233025" cy="591575"/>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2" name="Shape 422"/>
        <p:cNvGrpSpPr/>
        <p:nvPr/>
      </p:nvGrpSpPr>
      <p:grpSpPr>
        <a:xfrm>
          <a:off x="0" y="0"/>
          <a:ext cx="0" cy="0"/>
          <a:chOff x="0" y="0"/>
          <a:chExt cx="0" cy="0"/>
        </a:xfrm>
      </p:grpSpPr>
      <p:sp>
        <p:nvSpPr>
          <p:cNvPr id="423" name="Google Shape;423;p62"/>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Asociación de Variables</a:t>
            </a:r>
            <a:endParaRPr/>
          </a:p>
        </p:txBody>
      </p:sp>
      <p:sp>
        <p:nvSpPr>
          <p:cNvPr id="424" name="Google Shape;424;p62"/>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s"/>
              <a:t>Para variables Categóricas: </a:t>
            </a:r>
            <a:r>
              <a:rPr b="1" lang="es">
                <a:latin typeface="Roboto"/>
                <a:ea typeface="Roboto"/>
                <a:cs typeface="Roboto"/>
                <a:sym typeface="Roboto"/>
              </a:rPr>
              <a:t>tablas de contingencia</a:t>
            </a:r>
            <a:endParaRPr b="1">
              <a:latin typeface="Roboto"/>
              <a:ea typeface="Roboto"/>
              <a:cs typeface="Roboto"/>
              <a:sym typeface="Roboto"/>
            </a:endParaRPr>
          </a:p>
          <a:p>
            <a:pPr indent="0" lvl="0" marL="457200" rtl="0" algn="l">
              <a:spcBef>
                <a:spcPts val="1600"/>
              </a:spcBef>
              <a:spcAft>
                <a:spcPts val="0"/>
              </a:spcAft>
              <a:buNone/>
            </a:pPr>
            <a:r>
              <a:t/>
            </a:r>
            <a:endParaRPr b="1">
              <a:latin typeface="Roboto"/>
              <a:ea typeface="Roboto"/>
              <a:cs typeface="Roboto"/>
              <a:sym typeface="Roboto"/>
            </a:endParaRPr>
          </a:p>
          <a:p>
            <a:pPr indent="0" lvl="0" marL="0" rtl="0" algn="just">
              <a:spcBef>
                <a:spcPts val="1600"/>
              </a:spcBef>
              <a:spcAft>
                <a:spcPts val="0"/>
              </a:spcAft>
              <a:buNone/>
            </a:pPr>
            <a:r>
              <a:t/>
            </a:r>
            <a:endParaRPr>
              <a:latin typeface="Roboto"/>
              <a:ea typeface="Roboto"/>
              <a:cs typeface="Roboto"/>
              <a:sym typeface="Roboto"/>
            </a:endParaRPr>
          </a:p>
          <a:p>
            <a:pPr indent="0" lvl="0" marL="0" rtl="0" algn="just">
              <a:spcBef>
                <a:spcPts val="0"/>
              </a:spcBef>
              <a:spcAft>
                <a:spcPts val="0"/>
              </a:spcAft>
              <a:buNone/>
            </a:pPr>
            <a:r>
              <a:t/>
            </a:r>
            <a:endParaRPr>
              <a:latin typeface="Roboto"/>
              <a:ea typeface="Roboto"/>
              <a:cs typeface="Roboto"/>
              <a:sym typeface="Roboto"/>
            </a:endParaRPr>
          </a:p>
          <a:p>
            <a:pPr indent="0" lvl="0" marL="0" rtl="0" algn="just">
              <a:spcBef>
                <a:spcPts val="0"/>
              </a:spcBef>
              <a:spcAft>
                <a:spcPts val="0"/>
              </a:spcAft>
              <a:buNone/>
            </a:pPr>
            <a:r>
              <a:t/>
            </a:r>
            <a:endParaRPr>
              <a:latin typeface="Roboto"/>
              <a:ea typeface="Roboto"/>
              <a:cs typeface="Roboto"/>
              <a:sym typeface="Roboto"/>
            </a:endParaRPr>
          </a:p>
          <a:p>
            <a:pPr indent="0" lvl="0" marL="457200" rtl="0" algn="l">
              <a:spcBef>
                <a:spcPts val="0"/>
              </a:spcBef>
              <a:spcAft>
                <a:spcPts val="0"/>
              </a:spcAft>
              <a:buNone/>
            </a:pPr>
            <a:r>
              <a:t/>
            </a:r>
            <a:endParaRPr b="1">
              <a:latin typeface="Roboto"/>
              <a:ea typeface="Roboto"/>
              <a:cs typeface="Roboto"/>
              <a:sym typeface="Roboto"/>
            </a:endParaRPr>
          </a:p>
          <a:p>
            <a:pPr indent="-342900" lvl="0" marL="457200" rtl="0" algn="l">
              <a:spcBef>
                <a:spcPts val="1600"/>
              </a:spcBef>
              <a:spcAft>
                <a:spcPts val="0"/>
              </a:spcAft>
              <a:buSzPts val="1800"/>
              <a:buChar char="●"/>
            </a:pPr>
            <a:r>
              <a:rPr lang="es"/>
              <a:t>Para variables Numéricas: Covarianza y Correlación</a:t>
            </a:r>
            <a:endParaRPr/>
          </a:p>
        </p:txBody>
      </p:sp>
      <p:pic>
        <p:nvPicPr>
          <p:cNvPr id="425" name="Google Shape;425;p62"/>
          <p:cNvPicPr preferRelativeResize="0"/>
          <p:nvPr/>
        </p:nvPicPr>
        <p:blipFill>
          <a:blip r:embed="rId3">
            <a:alphaModFix/>
          </a:blip>
          <a:stretch>
            <a:fillRect/>
          </a:stretch>
        </p:blipFill>
        <p:spPr>
          <a:xfrm>
            <a:off x="3132369" y="1816250"/>
            <a:ext cx="3698226" cy="1596125"/>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9" name="Shape 429"/>
        <p:cNvGrpSpPr/>
        <p:nvPr/>
      </p:nvGrpSpPr>
      <p:grpSpPr>
        <a:xfrm>
          <a:off x="0" y="0"/>
          <a:ext cx="0" cy="0"/>
          <a:chOff x="0" y="0"/>
          <a:chExt cx="0" cy="0"/>
        </a:xfrm>
      </p:grpSpPr>
      <p:sp>
        <p:nvSpPr>
          <p:cNvPr id="430" name="Google Shape;430;p63"/>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Tablas de contingencia</a:t>
            </a:r>
            <a:endParaRPr/>
          </a:p>
        </p:txBody>
      </p:sp>
      <p:pic>
        <p:nvPicPr>
          <p:cNvPr id="431" name="Google Shape;431;p63"/>
          <p:cNvPicPr preferRelativeResize="0"/>
          <p:nvPr/>
        </p:nvPicPr>
        <p:blipFill>
          <a:blip r:embed="rId3">
            <a:alphaModFix/>
          </a:blip>
          <a:stretch>
            <a:fillRect/>
          </a:stretch>
        </p:blipFill>
        <p:spPr>
          <a:xfrm>
            <a:off x="991650" y="1147226"/>
            <a:ext cx="6741325" cy="3637025"/>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5" name="Shape 435"/>
        <p:cNvGrpSpPr/>
        <p:nvPr/>
      </p:nvGrpSpPr>
      <p:grpSpPr>
        <a:xfrm>
          <a:off x="0" y="0"/>
          <a:ext cx="0" cy="0"/>
          <a:chOff x="0" y="0"/>
          <a:chExt cx="0" cy="0"/>
        </a:xfrm>
      </p:grpSpPr>
      <p:sp>
        <p:nvSpPr>
          <p:cNvPr id="436" name="Google Shape;436;p64"/>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Covarianza y Correlación</a:t>
            </a:r>
            <a:endParaRPr/>
          </a:p>
        </p:txBody>
      </p:sp>
      <p:sp>
        <p:nvSpPr>
          <p:cNvPr id="437" name="Google Shape;437;p64"/>
          <p:cNvSpPr txBox="1"/>
          <p:nvPr>
            <p:ph idx="1" type="body"/>
          </p:nvPr>
        </p:nvSpPr>
        <p:spPr>
          <a:xfrm>
            <a:off x="311700" y="1863050"/>
            <a:ext cx="8520600" cy="172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sz="2000">
                <a:latin typeface="Roboto"/>
                <a:ea typeface="Roboto"/>
                <a:cs typeface="Roboto"/>
                <a:sym typeface="Roboto"/>
              </a:rPr>
              <a:t>Si Cov</a:t>
            </a:r>
            <a:r>
              <a:rPr baseline="-25000" lang="es" sz="2000">
                <a:latin typeface="Roboto"/>
                <a:ea typeface="Roboto"/>
                <a:cs typeface="Roboto"/>
                <a:sym typeface="Roboto"/>
              </a:rPr>
              <a:t>xy</a:t>
            </a:r>
            <a:r>
              <a:rPr lang="es" sz="2000">
                <a:latin typeface="Roboto"/>
                <a:ea typeface="Roboto"/>
                <a:cs typeface="Roboto"/>
                <a:sym typeface="Roboto"/>
              </a:rPr>
              <a:t>&gt;0, la correlación es directa.</a:t>
            </a:r>
            <a:endParaRPr sz="2000">
              <a:latin typeface="Roboto"/>
              <a:ea typeface="Roboto"/>
              <a:cs typeface="Roboto"/>
              <a:sym typeface="Roboto"/>
            </a:endParaRPr>
          </a:p>
          <a:p>
            <a:pPr indent="0" lvl="0" marL="0" rtl="0" algn="l">
              <a:spcBef>
                <a:spcPts val="0"/>
              </a:spcBef>
              <a:spcAft>
                <a:spcPts val="0"/>
              </a:spcAft>
              <a:buNone/>
            </a:pPr>
            <a:r>
              <a:rPr lang="es" sz="2000">
                <a:latin typeface="Roboto"/>
                <a:ea typeface="Roboto"/>
                <a:cs typeface="Roboto"/>
                <a:sym typeface="Roboto"/>
              </a:rPr>
              <a:t>•Si Cov</a:t>
            </a:r>
            <a:r>
              <a:rPr baseline="-25000" lang="es" sz="2000">
                <a:latin typeface="Roboto"/>
                <a:ea typeface="Roboto"/>
                <a:cs typeface="Roboto"/>
                <a:sym typeface="Roboto"/>
              </a:rPr>
              <a:t>xy</a:t>
            </a:r>
            <a:r>
              <a:rPr lang="es" sz="2000">
                <a:latin typeface="Roboto"/>
                <a:ea typeface="Roboto"/>
                <a:cs typeface="Roboto"/>
                <a:sym typeface="Roboto"/>
              </a:rPr>
              <a:t>&lt; 0, la correlación es inversa</a:t>
            </a:r>
            <a:endParaRPr sz="2000">
              <a:latin typeface="Roboto"/>
              <a:ea typeface="Roboto"/>
              <a:cs typeface="Roboto"/>
              <a:sym typeface="Roboto"/>
            </a:endParaRPr>
          </a:p>
          <a:p>
            <a:pPr indent="0" lvl="0" marL="0" rtl="0" algn="l">
              <a:spcBef>
                <a:spcPts val="1600"/>
              </a:spcBef>
              <a:spcAft>
                <a:spcPts val="0"/>
              </a:spcAft>
              <a:buNone/>
            </a:pPr>
            <a:r>
              <a:t/>
            </a:r>
            <a:endParaRPr sz="2000">
              <a:latin typeface="Roboto"/>
              <a:ea typeface="Roboto"/>
              <a:cs typeface="Roboto"/>
              <a:sym typeface="Roboto"/>
            </a:endParaRPr>
          </a:p>
          <a:p>
            <a:pPr indent="0" lvl="0" marL="0" rtl="0" algn="l">
              <a:spcBef>
                <a:spcPts val="1600"/>
              </a:spcBef>
              <a:spcAft>
                <a:spcPts val="0"/>
              </a:spcAft>
              <a:buNone/>
            </a:pPr>
            <a:r>
              <a:t/>
            </a:r>
            <a:endParaRPr sz="2000">
              <a:latin typeface="Roboto"/>
              <a:ea typeface="Roboto"/>
              <a:cs typeface="Roboto"/>
              <a:sym typeface="Roboto"/>
            </a:endParaRPr>
          </a:p>
          <a:p>
            <a:pPr indent="0" lvl="0" marL="0" rtl="0" algn="l">
              <a:spcBef>
                <a:spcPts val="1600"/>
              </a:spcBef>
              <a:spcAft>
                <a:spcPts val="0"/>
              </a:spcAft>
              <a:buClr>
                <a:schemeClr val="dk1"/>
              </a:buClr>
              <a:buSzPts val="1100"/>
              <a:buFont typeface="Arial"/>
              <a:buNone/>
            </a:pPr>
            <a:r>
              <a:rPr lang="es">
                <a:latin typeface="Roboto"/>
                <a:ea typeface="Roboto"/>
                <a:cs typeface="Roboto"/>
                <a:sym typeface="Roboto"/>
              </a:rPr>
              <a:t>El valor del índice de correlación r= ρ varía en el intervalo [-1,1], </a:t>
            </a:r>
            <a:endParaRPr sz="2000">
              <a:latin typeface="Roboto"/>
              <a:ea typeface="Roboto"/>
              <a:cs typeface="Roboto"/>
              <a:sym typeface="Roboto"/>
            </a:endParaRPr>
          </a:p>
        </p:txBody>
      </p:sp>
      <p:pic>
        <p:nvPicPr>
          <p:cNvPr id="438" name="Google Shape;438;p64"/>
          <p:cNvPicPr preferRelativeResize="0"/>
          <p:nvPr/>
        </p:nvPicPr>
        <p:blipFill>
          <a:blip r:embed="rId3">
            <a:alphaModFix/>
          </a:blip>
          <a:stretch>
            <a:fillRect/>
          </a:stretch>
        </p:blipFill>
        <p:spPr>
          <a:xfrm>
            <a:off x="304800" y="1223425"/>
            <a:ext cx="3933825" cy="752475"/>
          </a:xfrm>
          <a:prstGeom prst="rect">
            <a:avLst/>
          </a:prstGeom>
          <a:noFill/>
          <a:ln>
            <a:noFill/>
          </a:ln>
        </p:spPr>
      </p:pic>
      <p:pic>
        <p:nvPicPr>
          <p:cNvPr id="439" name="Google Shape;439;p64"/>
          <p:cNvPicPr preferRelativeResize="0"/>
          <p:nvPr/>
        </p:nvPicPr>
        <p:blipFill>
          <a:blip r:embed="rId4">
            <a:alphaModFix/>
          </a:blip>
          <a:stretch>
            <a:fillRect/>
          </a:stretch>
        </p:blipFill>
        <p:spPr>
          <a:xfrm>
            <a:off x="595900" y="2950850"/>
            <a:ext cx="4129995" cy="75570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3" name="Shape 443"/>
        <p:cNvGrpSpPr/>
        <p:nvPr/>
      </p:nvGrpSpPr>
      <p:grpSpPr>
        <a:xfrm>
          <a:off x="0" y="0"/>
          <a:ext cx="0" cy="0"/>
          <a:chOff x="0" y="0"/>
          <a:chExt cx="0" cy="0"/>
        </a:xfrm>
      </p:grpSpPr>
      <p:sp>
        <p:nvSpPr>
          <p:cNvPr id="444" name="Google Shape;444;p65"/>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Interpretación</a:t>
            </a:r>
            <a:endParaRPr/>
          </a:p>
        </p:txBody>
      </p:sp>
      <p:sp>
        <p:nvSpPr>
          <p:cNvPr id="445" name="Google Shape;445;p65"/>
          <p:cNvSpPr txBox="1"/>
          <p:nvPr>
            <p:ph idx="1" type="body"/>
          </p:nvPr>
        </p:nvSpPr>
        <p:spPr>
          <a:xfrm>
            <a:off x="311700" y="1149025"/>
            <a:ext cx="85206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latin typeface="Roboto"/>
                <a:ea typeface="Roboto"/>
                <a:cs typeface="Roboto"/>
                <a:sym typeface="Roboto"/>
              </a:rPr>
              <a:t>●Si </a:t>
            </a:r>
            <a:r>
              <a:rPr i="1" lang="es">
                <a:latin typeface="Roboto"/>
                <a:ea typeface="Roboto"/>
                <a:cs typeface="Roboto"/>
                <a:sym typeface="Roboto"/>
              </a:rPr>
              <a:t>r</a:t>
            </a:r>
            <a:r>
              <a:rPr lang="es">
                <a:latin typeface="Roboto"/>
                <a:ea typeface="Roboto"/>
                <a:cs typeface="Roboto"/>
                <a:sym typeface="Roboto"/>
              </a:rPr>
              <a:t> = 1, existe una correlación positiva perfecta. El índice indica una dependencia total entre las dos variables denominada </a:t>
            </a:r>
            <a:r>
              <a:rPr i="1" lang="es">
                <a:latin typeface="Roboto"/>
                <a:ea typeface="Roboto"/>
                <a:cs typeface="Roboto"/>
                <a:sym typeface="Roboto"/>
              </a:rPr>
              <a:t>relación directa</a:t>
            </a:r>
            <a:r>
              <a:rPr lang="es">
                <a:latin typeface="Roboto"/>
                <a:ea typeface="Roboto"/>
                <a:cs typeface="Roboto"/>
                <a:sym typeface="Roboto"/>
              </a:rPr>
              <a:t>: cuando una de ellas aumenta, la otra también lo hace en proporción constante.</a:t>
            </a:r>
            <a:endParaRPr>
              <a:latin typeface="Roboto"/>
              <a:ea typeface="Roboto"/>
              <a:cs typeface="Roboto"/>
              <a:sym typeface="Roboto"/>
            </a:endParaRPr>
          </a:p>
          <a:p>
            <a:pPr indent="0" lvl="0" marL="0" rtl="0" algn="l">
              <a:lnSpc>
                <a:spcPct val="115000"/>
              </a:lnSpc>
              <a:spcBef>
                <a:spcPts val="0"/>
              </a:spcBef>
              <a:spcAft>
                <a:spcPts val="0"/>
              </a:spcAft>
              <a:buNone/>
            </a:pPr>
            <a:r>
              <a:rPr lang="es">
                <a:latin typeface="Roboto"/>
                <a:ea typeface="Roboto"/>
                <a:cs typeface="Roboto"/>
                <a:sym typeface="Roboto"/>
              </a:rPr>
              <a:t>●Si 0 &lt; </a:t>
            </a:r>
            <a:r>
              <a:rPr i="1" lang="es">
                <a:latin typeface="Roboto"/>
                <a:ea typeface="Roboto"/>
                <a:cs typeface="Roboto"/>
                <a:sym typeface="Roboto"/>
              </a:rPr>
              <a:t>r</a:t>
            </a:r>
            <a:r>
              <a:rPr lang="es">
                <a:latin typeface="Roboto"/>
                <a:ea typeface="Roboto"/>
                <a:cs typeface="Roboto"/>
                <a:sym typeface="Roboto"/>
              </a:rPr>
              <a:t> &lt; 1, existe una correlación positiva.</a:t>
            </a:r>
            <a:endParaRPr>
              <a:latin typeface="Roboto"/>
              <a:ea typeface="Roboto"/>
              <a:cs typeface="Roboto"/>
              <a:sym typeface="Roboto"/>
            </a:endParaRPr>
          </a:p>
          <a:p>
            <a:pPr indent="0" lvl="0" marL="0" rtl="0" algn="just">
              <a:lnSpc>
                <a:spcPct val="115000"/>
              </a:lnSpc>
              <a:spcBef>
                <a:spcPts val="0"/>
              </a:spcBef>
              <a:spcAft>
                <a:spcPts val="0"/>
              </a:spcAft>
              <a:buClr>
                <a:schemeClr val="dk1"/>
              </a:buClr>
              <a:buSzPts val="1100"/>
              <a:buFont typeface="Arial"/>
              <a:buNone/>
            </a:pPr>
            <a:r>
              <a:rPr lang="es">
                <a:latin typeface="Roboto"/>
                <a:ea typeface="Roboto"/>
                <a:cs typeface="Roboto"/>
                <a:sym typeface="Roboto"/>
              </a:rPr>
              <a:t>●Si </a:t>
            </a:r>
            <a:r>
              <a:rPr i="1" lang="es">
                <a:latin typeface="Roboto"/>
                <a:ea typeface="Roboto"/>
                <a:cs typeface="Roboto"/>
                <a:sym typeface="Roboto"/>
              </a:rPr>
              <a:t>r</a:t>
            </a:r>
            <a:r>
              <a:rPr lang="es">
                <a:latin typeface="Roboto"/>
                <a:ea typeface="Roboto"/>
                <a:cs typeface="Roboto"/>
                <a:sym typeface="Roboto"/>
              </a:rPr>
              <a:t> = 0, no existe relación lineal. Pero esto no necesariamente implica que las variables son independientes: pueden existir todavía relaciones no lineales entre las dos variables.</a:t>
            </a:r>
            <a:endParaRPr>
              <a:latin typeface="Roboto"/>
              <a:ea typeface="Roboto"/>
              <a:cs typeface="Roboto"/>
              <a:sym typeface="Roboto"/>
            </a:endParaRPr>
          </a:p>
          <a:p>
            <a:pPr indent="0" lvl="0" marL="0" rtl="0" algn="just">
              <a:lnSpc>
                <a:spcPct val="115000"/>
              </a:lnSpc>
              <a:spcBef>
                <a:spcPts val="0"/>
              </a:spcBef>
              <a:spcAft>
                <a:spcPts val="0"/>
              </a:spcAft>
              <a:buClr>
                <a:schemeClr val="dk1"/>
              </a:buClr>
              <a:buSzPts val="1100"/>
              <a:buFont typeface="Arial"/>
              <a:buNone/>
            </a:pPr>
            <a:r>
              <a:rPr lang="es">
                <a:latin typeface="Roboto"/>
                <a:ea typeface="Roboto"/>
                <a:cs typeface="Roboto"/>
                <a:sym typeface="Roboto"/>
              </a:rPr>
              <a:t>●Si -1 &lt; </a:t>
            </a:r>
            <a:r>
              <a:rPr i="1" lang="es">
                <a:latin typeface="Roboto"/>
                <a:ea typeface="Roboto"/>
                <a:cs typeface="Roboto"/>
                <a:sym typeface="Roboto"/>
              </a:rPr>
              <a:t>r</a:t>
            </a:r>
            <a:r>
              <a:rPr lang="es">
                <a:latin typeface="Roboto"/>
                <a:ea typeface="Roboto"/>
                <a:cs typeface="Roboto"/>
                <a:sym typeface="Roboto"/>
              </a:rPr>
              <a:t> &lt; 0, existe una correlación negativa.</a:t>
            </a:r>
            <a:endParaRPr>
              <a:latin typeface="Roboto"/>
              <a:ea typeface="Roboto"/>
              <a:cs typeface="Roboto"/>
              <a:sym typeface="Roboto"/>
            </a:endParaRPr>
          </a:p>
          <a:p>
            <a:pPr indent="0" lvl="0" marL="0" rtl="0" algn="just">
              <a:lnSpc>
                <a:spcPct val="115000"/>
              </a:lnSpc>
              <a:spcBef>
                <a:spcPts val="0"/>
              </a:spcBef>
              <a:spcAft>
                <a:spcPts val="0"/>
              </a:spcAft>
              <a:buClr>
                <a:schemeClr val="dk1"/>
              </a:buClr>
              <a:buSzPts val="1100"/>
              <a:buFont typeface="Arial"/>
              <a:buNone/>
            </a:pPr>
            <a:r>
              <a:rPr lang="es">
                <a:latin typeface="Roboto"/>
                <a:ea typeface="Roboto"/>
                <a:cs typeface="Roboto"/>
                <a:sym typeface="Roboto"/>
              </a:rPr>
              <a:t>●Si </a:t>
            </a:r>
            <a:r>
              <a:rPr i="1" lang="es">
                <a:latin typeface="Roboto"/>
                <a:ea typeface="Roboto"/>
                <a:cs typeface="Roboto"/>
                <a:sym typeface="Roboto"/>
              </a:rPr>
              <a:t>r</a:t>
            </a:r>
            <a:r>
              <a:rPr lang="es">
                <a:latin typeface="Roboto"/>
                <a:ea typeface="Roboto"/>
                <a:cs typeface="Roboto"/>
                <a:sym typeface="Roboto"/>
              </a:rPr>
              <a:t> = -1, existe una correlación negativa perfecta. El índice indica una dependencia total entre las dos variables llamada </a:t>
            </a:r>
            <a:r>
              <a:rPr i="1" lang="es">
                <a:latin typeface="Roboto"/>
                <a:ea typeface="Roboto"/>
                <a:cs typeface="Roboto"/>
                <a:sym typeface="Roboto"/>
              </a:rPr>
              <a:t>relación inversa</a:t>
            </a:r>
            <a:r>
              <a:rPr lang="es">
                <a:latin typeface="Roboto"/>
                <a:ea typeface="Roboto"/>
                <a:cs typeface="Roboto"/>
                <a:sym typeface="Roboto"/>
              </a:rPr>
              <a:t>: cuando una de ellas aumenta, la otra disminuye en proporción constante.</a:t>
            </a:r>
            <a:endParaRPr>
              <a:latin typeface="Roboto"/>
              <a:ea typeface="Roboto"/>
              <a:cs typeface="Roboto"/>
              <a:sym typeface="Roboto"/>
            </a:endParaRPr>
          </a:p>
          <a:p>
            <a:pPr indent="0" lvl="0" marL="0" rtl="0" algn="l">
              <a:spcBef>
                <a:spcPts val="0"/>
              </a:spcBef>
              <a:spcAft>
                <a:spcPts val="1600"/>
              </a:spcAft>
              <a:buNone/>
            </a:pPr>
            <a:r>
              <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9" name="Shape 449"/>
        <p:cNvGrpSpPr/>
        <p:nvPr/>
      </p:nvGrpSpPr>
      <p:grpSpPr>
        <a:xfrm>
          <a:off x="0" y="0"/>
          <a:ext cx="0" cy="0"/>
          <a:chOff x="0" y="0"/>
          <a:chExt cx="0" cy="0"/>
        </a:xfrm>
      </p:grpSpPr>
      <p:sp>
        <p:nvSpPr>
          <p:cNvPr id="450" name="Google Shape;450;p66"/>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t>Covarianza en gráficos</a:t>
            </a:r>
            <a:endParaRPr/>
          </a:p>
        </p:txBody>
      </p:sp>
      <p:pic>
        <p:nvPicPr>
          <p:cNvPr id="451" name="Google Shape;451;p66"/>
          <p:cNvPicPr preferRelativeResize="0"/>
          <p:nvPr/>
        </p:nvPicPr>
        <p:blipFill>
          <a:blip r:embed="rId3">
            <a:alphaModFix/>
          </a:blip>
          <a:stretch>
            <a:fillRect/>
          </a:stretch>
        </p:blipFill>
        <p:spPr>
          <a:xfrm>
            <a:off x="311697" y="1225222"/>
            <a:ext cx="4441249" cy="2357875"/>
          </a:xfrm>
          <a:prstGeom prst="rect">
            <a:avLst/>
          </a:prstGeom>
          <a:noFill/>
          <a:ln>
            <a:noFill/>
          </a:ln>
        </p:spPr>
      </p:pic>
      <p:pic>
        <p:nvPicPr>
          <p:cNvPr id="452" name="Google Shape;452;p66"/>
          <p:cNvPicPr preferRelativeResize="0"/>
          <p:nvPr/>
        </p:nvPicPr>
        <p:blipFill>
          <a:blip r:embed="rId4">
            <a:alphaModFix/>
          </a:blip>
          <a:stretch>
            <a:fillRect/>
          </a:stretch>
        </p:blipFill>
        <p:spPr>
          <a:xfrm>
            <a:off x="4862121" y="2077650"/>
            <a:ext cx="4086254" cy="2651252"/>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6" name="Shape 456"/>
        <p:cNvGrpSpPr/>
        <p:nvPr/>
      </p:nvGrpSpPr>
      <p:grpSpPr>
        <a:xfrm>
          <a:off x="0" y="0"/>
          <a:ext cx="0" cy="0"/>
          <a:chOff x="0" y="0"/>
          <a:chExt cx="0" cy="0"/>
        </a:xfrm>
      </p:grpSpPr>
      <p:sp>
        <p:nvSpPr>
          <p:cNvPr id="457" name="Google Shape;457;p67"/>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Correlación en gráficos</a:t>
            </a:r>
            <a:endParaRPr/>
          </a:p>
        </p:txBody>
      </p:sp>
      <p:sp>
        <p:nvSpPr>
          <p:cNvPr id="458" name="Google Shape;458;p67"/>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459" name="Google Shape;459;p67"/>
          <p:cNvPicPr preferRelativeResize="0"/>
          <p:nvPr/>
        </p:nvPicPr>
        <p:blipFill>
          <a:blip r:embed="rId3">
            <a:alphaModFix/>
          </a:blip>
          <a:stretch>
            <a:fillRect/>
          </a:stretch>
        </p:blipFill>
        <p:spPr>
          <a:xfrm>
            <a:off x="484213" y="1363925"/>
            <a:ext cx="7800975" cy="3076575"/>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3" name="Shape 463"/>
        <p:cNvGrpSpPr/>
        <p:nvPr/>
      </p:nvGrpSpPr>
      <p:grpSpPr>
        <a:xfrm>
          <a:off x="0" y="0"/>
          <a:ext cx="0" cy="0"/>
          <a:chOff x="0" y="0"/>
          <a:chExt cx="0" cy="0"/>
        </a:xfrm>
      </p:grpSpPr>
      <p:sp>
        <p:nvSpPr>
          <p:cNvPr id="464" name="Google Shape;464;p68"/>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Coeficiente de correlación lineal. Spearman</a:t>
            </a:r>
            <a:endParaRPr/>
          </a:p>
        </p:txBody>
      </p:sp>
      <p:sp>
        <p:nvSpPr>
          <p:cNvPr id="465" name="Google Shape;465;p68"/>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sz="2000">
                <a:latin typeface="Roboto"/>
                <a:ea typeface="Roboto"/>
                <a:cs typeface="Roboto"/>
                <a:sym typeface="Roboto"/>
              </a:rPr>
              <a:t>Sea ( X , Y ) una variable aleatoria bidimensional. Pero ahora no podemos afirmar que la distribución de la v.a. es normal o tenemos poco datos. Además si nuestra variable es del tipo ordinal (una escala de valores), en estos casos podemos utilizar el coeficiente de Spearman.</a:t>
            </a:r>
            <a:endParaRPr sz="2000">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s" sz="2000">
                <a:latin typeface="Roboto"/>
                <a:ea typeface="Roboto"/>
                <a:cs typeface="Roboto"/>
                <a:sym typeface="Roboto"/>
              </a:rPr>
              <a:t>Este coeficiente analíticamente tiene un cálculo tedioso</a:t>
            </a:r>
            <a:endParaRPr sz="2000">
              <a:latin typeface="Roboto"/>
              <a:ea typeface="Roboto"/>
              <a:cs typeface="Roboto"/>
              <a:sym typeface="Roboto"/>
            </a:endParaRPr>
          </a:p>
          <a:p>
            <a:pPr indent="0" lvl="0" marL="0" rtl="0" algn="l">
              <a:spcBef>
                <a:spcPts val="0"/>
              </a:spcBef>
              <a:spcAft>
                <a:spcPts val="1600"/>
              </a:spcAft>
              <a:buNone/>
            </a:pPr>
            <a:r>
              <a:t/>
            </a:r>
            <a:endParaRPr sz="2000"/>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9" name="Shape 469"/>
        <p:cNvGrpSpPr/>
        <p:nvPr/>
      </p:nvGrpSpPr>
      <p:grpSpPr>
        <a:xfrm>
          <a:off x="0" y="0"/>
          <a:ext cx="0" cy="0"/>
          <a:chOff x="0" y="0"/>
          <a:chExt cx="0" cy="0"/>
        </a:xfrm>
      </p:grpSpPr>
      <p:sp>
        <p:nvSpPr>
          <p:cNvPr id="470" name="Google Shape;470;p69"/>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t>Coeficiente de correlación lineal. Tau de Kendall</a:t>
            </a:r>
            <a:endParaRPr/>
          </a:p>
        </p:txBody>
      </p:sp>
      <p:sp>
        <p:nvSpPr>
          <p:cNvPr id="471" name="Google Shape;471;p69"/>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s">
                <a:latin typeface="Roboto"/>
                <a:ea typeface="Roboto"/>
                <a:cs typeface="Roboto"/>
                <a:sym typeface="Roboto"/>
              </a:rPr>
              <a:t>Tau de Kendall o como también es llamado, Coeficiente de Correlación por Rangos de Kendall, es una medida de asociación no paramétrica utilizada para estudiar variables cualitativas ordinales o de razón. Estas variables son distribuidas en categorías con varios niveles que cumplen un orden, por ejemplo, muy bajo, bajo, medio, alto y muy alto.</a:t>
            </a:r>
            <a:endParaRPr>
              <a:latin typeface="Roboto"/>
              <a:ea typeface="Roboto"/>
              <a:cs typeface="Roboto"/>
              <a:sym typeface="Roboto"/>
            </a:endParaRPr>
          </a:p>
          <a:p>
            <a:pPr indent="0" lvl="0" marL="0" rtl="0" algn="just">
              <a:lnSpc>
                <a:spcPct val="115000"/>
              </a:lnSpc>
              <a:spcBef>
                <a:spcPts val="3000"/>
              </a:spcBef>
              <a:spcAft>
                <a:spcPts val="0"/>
              </a:spcAft>
              <a:buNone/>
            </a:pPr>
            <a:r>
              <a:rPr lang="es">
                <a:latin typeface="Roboto"/>
                <a:ea typeface="Roboto"/>
                <a:cs typeface="Roboto"/>
                <a:sym typeface="Roboto"/>
              </a:rPr>
              <a:t>●Sólo se puede aplicar a partir de tablas cuadradas.</a:t>
            </a:r>
            <a:endParaRPr>
              <a:latin typeface="Roboto"/>
              <a:ea typeface="Roboto"/>
              <a:cs typeface="Roboto"/>
              <a:sym typeface="Roboto"/>
            </a:endParaRPr>
          </a:p>
          <a:p>
            <a:pPr indent="0" lvl="0" marL="0" rtl="0" algn="just">
              <a:lnSpc>
                <a:spcPct val="115000"/>
              </a:lnSpc>
              <a:spcBef>
                <a:spcPts val="0"/>
              </a:spcBef>
              <a:spcAft>
                <a:spcPts val="0"/>
              </a:spcAft>
              <a:buNone/>
            </a:pPr>
            <a:r>
              <a:rPr lang="es">
                <a:latin typeface="Roboto"/>
                <a:ea typeface="Roboto"/>
                <a:cs typeface="Roboto"/>
                <a:sym typeface="Roboto"/>
              </a:rPr>
              <a:t>● Las variables utilizadas deben ser de nivel ordinal, intervalo o razón Su resultado debe encontrarse en el rango de -1 a 1.</a:t>
            </a:r>
            <a:endParaRPr>
              <a:latin typeface="Roboto"/>
              <a:ea typeface="Roboto"/>
              <a:cs typeface="Roboto"/>
              <a:sym typeface="Roboto"/>
            </a:endParaRPr>
          </a:p>
          <a:p>
            <a:pPr indent="0" lvl="0" marL="0" rtl="0" algn="just">
              <a:lnSpc>
                <a:spcPct val="115000"/>
              </a:lnSpc>
              <a:spcBef>
                <a:spcPts val="0"/>
              </a:spcBef>
              <a:spcAft>
                <a:spcPts val="0"/>
              </a:spcAft>
              <a:buNone/>
            </a:pPr>
            <a:r>
              <a:rPr lang="es">
                <a:latin typeface="Roboto"/>
                <a:ea typeface="Roboto"/>
                <a:cs typeface="Roboto"/>
                <a:sym typeface="Roboto"/>
              </a:rPr>
              <a:t>●Tiene sentido su aplicación, si las variables objeto de estudio no poseen una distribución poblacional conjunta normal</a:t>
            </a:r>
            <a:endParaRPr>
              <a:latin typeface="Roboto"/>
              <a:ea typeface="Roboto"/>
              <a:cs typeface="Roboto"/>
              <a:sym typeface="Roboto"/>
            </a:endParaRPr>
          </a:p>
          <a:p>
            <a:pPr indent="0" lvl="0" marL="0" rtl="0" algn="just">
              <a:lnSpc>
                <a:spcPct val="115000"/>
              </a:lnSpc>
              <a:spcBef>
                <a:spcPts val="0"/>
              </a:spcBef>
              <a:spcAft>
                <a:spcPts val="0"/>
              </a:spcAft>
              <a:buClr>
                <a:schemeClr val="dk1"/>
              </a:buClr>
              <a:buSzPts val="1100"/>
              <a:buFont typeface="Arial"/>
              <a:buNone/>
            </a:pPr>
            <a:r>
              <a:t/>
            </a:r>
            <a:endParaRPr>
              <a:latin typeface="Roboto"/>
              <a:ea typeface="Roboto"/>
              <a:cs typeface="Roboto"/>
              <a:sym typeface="Roboto"/>
            </a:endParaRPr>
          </a:p>
          <a:p>
            <a:pPr indent="0" lvl="0" marL="0" rtl="0" algn="l">
              <a:spcBef>
                <a:spcPts val="0"/>
              </a:spcBef>
              <a:spcAft>
                <a:spcPts val="1600"/>
              </a:spcAft>
              <a:buNone/>
            </a:pPr>
            <a:r>
              <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5" name="Shape 475"/>
        <p:cNvGrpSpPr/>
        <p:nvPr/>
      </p:nvGrpSpPr>
      <p:grpSpPr>
        <a:xfrm>
          <a:off x="0" y="0"/>
          <a:ext cx="0" cy="0"/>
          <a:chOff x="0" y="0"/>
          <a:chExt cx="0" cy="0"/>
        </a:xfrm>
      </p:grpSpPr>
      <p:sp>
        <p:nvSpPr>
          <p:cNvPr id="476" name="Google Shape;476;p70"/>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Cuidado!</a:t>
            </a:r>
            <a:endParaRPr/>
          </a:p>
        </p:txBody>
      </p:sp>
      <p:sp>
        <p:nvSpPr>
          <p:cNvPr id="477" name="Google Shape;477;p70"/>
          <p:cNvSpPr txBox="1"/>
          <p:nvPr>
            <p:ph idx="1" type="body"/>
          </p:nvPr>
        </p:nvSpPr>
        <p:spPr>
          <a:xfrm>
            <a:off x="311700" y="1149025"/>
            <a:ext cx="8520600" cy="33540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Clr>
                <a:schemeClr val="dk1"/>
              </a:buClr>
              <a:buSzPts val="1100"/>
              <a:buFont typeface="Arial"/>
              <a:buNone/>
            </a:pPr>
            <a:r>
              <a:rPr lang="es">
                <a:latin typeface="Roboto"/>
                <a:ea typeface="Roboto"/>
                <a:cs typeface="Roboto"/>
                <a:sym typeface="Roboto"/>
              </a:rPr>
              <a:t>Recuerden que </a:t>
            </a:r>
            <a:r>
              <a:rPr b="1" lang="es">
                <a:solidFill>
                  <a:srgbClr val="1B786E"/>
                </a:solidFill>
                <a:latin typeface="Roboto"/>
                <a:ea typeface="Roboto"/>
                <a:cs typeface="Roboto"/>
                <a:sym typeface="Roboto"/>
              </a:rPr>
              <a:t>la correlación no implica causalidad</a:t>
            </a:r>
            <a:r>
              <a:rPr lang="es">
                <a:latin typeface="Roboto"/>
                <a:ea typeface="Roboto"/>
                <a:cs typeface="Roboto"/>
                <a:sym typeface="Roboto"/>
              </a:rPr>
              <a:t>. Por ejemplo, si las ventas de helados están correlacionadas positivamente con los ataques de los tiburones a los nadadores, eso no significa que el consumo de helados de alguna manera hace que los tiburones ataquen. Otra variable, como el clima cálido, puede provocar un aumento tanto en las ventas de helados como en las visitas a las playas.</a:t>
            </a:r>
            <a:endParaRPr>
              <a:latin typeface="Roboto"/>
              <a:ea typeface="Roboto"/>
              <a:cs typeface="Roboto"/>
              <a:sym typeface="Roboto"/>
            </a:endParaRPr>
          </a:p>
          <a:p>
            <a:pPr indent="0" lvl="0" marL="0" rtl="0" algn="l">
              <a:spcBef>
                <a:spcPts val="0"/>
              </a:spcBef>
              <a:spcAft>
                <a:spcPts val="1600"/>
              </a:spcAft>
              <a:buNone/>
            </a:pPr>
            <a:r>
              <a:t/>
            </a:r>
            <a:endParaRPr/>
          </a:p>
        </p:txBody>
      </p:sp>
      <p:pic>
        <p:nvPicPr>
          <p:cNvPr id="478" name="Google Shape;478;p70"/>
          <p:cNvPicPr preferRelativeResize="0"/>
          <p:nvPr/>
        </p:nvPicPr>
        <p:blipFill>
          <a:blip r:embed="rId3">
            <a:alphaModFix/>
          </a:blip>
          <a:stretch>
            <a:fillRect/>
          </a:stretch>
        </p:blipFill>
        <p:spPr>
          <a:xfrm>
            <a:off x="2396263" y="3035638"/>
            <a:ext cx="4524375" cy="1895475"/>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2" name="Shape 482"/>
        <p:cNvGrpSpPr/>
        <p:nvPr/>
      </p:nvGrpSpPr>
      <p:grpSpPr>
        <a:xfrm>
          <a:off x="0" y="0"/>
          <a:ext cx="0" cy="0"/>
          <a:chOff x="0" y="0"/>
          <a:chExt cx="0" cy="0"/>
        </a:xfrm>
      </p:grpSpPr>
      <p:sp>
        <p:nvSpPr>
          <p:cNvPr id="483" name="Google Shape;483;p71"/>
          <p:cNvSpPr txBox="1"/>
          <p:nvPr>
            <p:ph type="title"/>
          </p:nvPr>
        </p:nvSpPr>
        <p:spPr>
          <a:xfrm>
            <a:off x="773700" y="1806450"/>
            <a:ext cx="7596600" cy="1530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t>Inferencia estadística</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 name="Shape 103"/>
        <p:cNvGrpSpPr/>
        <p:nvPr/>
      </p:nvGrpSpPr>
      <p:grpSpPr>
        <a:xfrm>
          <a:off x="0" y="0"/>
          <a:ext cx="0" cy="0"/>
          <a:chOff x="0" y="0"/>
          <a:chExt cx="0" cy="0"/>
        </a:xfrm>
      </p:grpSpPr>
      <p:sp>
        <p:nvSpPr>
          <p:cNvPr id="104" name="Google Shape;104;p18"/>
          <p:cNvSpPr txBox="1"/>
          <p:nvPr>
            <p:ph type="title"/>
          </p:nvPr>
        </p:nvSpPr>
        <p:spPr>
          <a:xfrm>
            <a:off x="370000" y="511325"/>
            <a:ext cx="86931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Varias Variables</a:t>
            </a:r>
            <a:endParaRPr/>
          </a:p>
        </p:txBody>
      </p:sp>
      <p:sp>
        <p:nvSpPr>
          <p:cNvPr id="105" name="Google Shape;105;p18"/>
          <p:cNvSpPr txBox="1"/>
          <p:nvPr/>
        </p:nvSpPr>
        <p:spPr>
          <a:xfrm>
            <a:off x="467725" y="1403825"/>
            <a:ext cx="8494200" cy="192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2000">
                <a:solidFill>
                  <a:srgbClr val="1B786E"/>
                </a:solidFill>
                <a:latin typeface="Open Sans"/>
                <a:ea typeface="Open Sans"/>
                <a:cs typeface="Open Sans"/>
                <a:sym typeface="Open Sans"/>
              </a:rPr>
              <a:t>X</a:t>
            </a:r>
            <a:r>
              <a:rPr lang="es" sz="1800">
                <a:latin typeface="Open Sans"/>
                <a:ea typeface="Open Sans"/>
                <a:cs typeface="Open Sans"/>
                <a:sym typeface="Open Sans"/>
              </a:rPr>
              <a:t>:</a:t>
            </a:r>
            <a:r>
              <a:rPr b="1" lang="es" sz="1800">
                <a:solidFill>
                  <a:srgbClr val="1B786E"/>
                </a:solidFill>
                <a:latin typeface="Open Sans"/>
                <a:ea typeface="Open Sans"/>
                <a:cs typeface="Open Sans"/>
                <a:sym typeface="Open Sans"/>
              </a:rPr>
              <a:t> </a:t>
            </a:r>
            <a:r>
              <a:rPr lang="es" sz="1800">
                <a:latin typeface="Open Sans"/>
                <a:ea typeface="Open Sans"/>
                <a:cs typeface="Open Sans"/>
                <a:sym typeface="Open Sans"/>
              </a:rPr>
              <a:t>Ω⇾R</a:t>
            </a:r>
            <a:r>
              <a:rPr b="1" lang="es" sz="2000">
                <a:solidFill>
                  <a:srgbClr val="1B786E"/>
                </a:solidFill>
                <a:latin typeface="Open Sans"/>
                <a:ea typeface="Open Sans"/>
                <a:cs typeface="Open Sans"/>
                <a:sym typeface="Open Sans"/>
              </a:rPr>
              <a:t> e Y</a:t>
            </a:r>
            <a:r>
              <a:rPr lang="es" sz="1800">
                <a:latin typeface="Open Sans"/>
                <a:ea typeface="Open Sans"/>
                <a:cs typeface="Open Sans"/>
                <a:sym typeface="Open Sans"/>
              </a:rPr>
              <a:t>: Ω⇾R</a:t>
            </a:r>
            <a:r>
              <a:rPr b="1" lang="es" sz="1800">
                <a:solidFill>
                  <a:srgbClr val="1B786E"/>
                </a:solidFill>
                <a:latin typeface="Open Sans"/>
                <a:ea typeface="Open Sans"/>
                <a:cs typeface="Open Sans"/>
                <a:sym typeface="Open Sans"/>
              </a:rPr>
              <a:t> </a:t>
            </a:r>
            <a:r>
              <a:rPr b="1" lang="es" sz="2000">
                <a:solidFill>
                  <a:srgbClr val="1B786E"/>
                </a:solidFill>
                <a:latin typeface="Open Sans"/>
                <a:ea typeface="Open Sans"/>
                <a:cs typeface="Open Sans"/>
                <a:sym typeface="Open Sans"/>
              </a:rPr>
              <a:t> variables aleatorias</a:t>
            </a:r>
            <a:r>
              <a:rPr lang="es" sz="2000">
                <a:latin typeface="Open Sans"/>
                <a:ea typeface="Open Sans"/>
                <a:cs typeface="Open Sans"/>
                <a:sym typeface="Open Sans"/>
              </a:rPr>
              <a:t> con función de </a:t>
            </a:r>
            <a:r>
              <a:rPr lang="es" sz="2000">
                <a:latin typeface="Open Sans"/>
                <a:ea typeface="Open Sans"/>
                <a:cs typeface="Open Sans"/>
                <a:sym typeface="Open Sans"/>
              </a:rPr>
              <a:t>densidad </a:t>
            </a:r>
            <a:r>
              <a:rPr lang="es" sz="2000">
                <a:latin typeface="Open Sans"/>
                <a:ea typeface="Open Sans"/>
                <a:cs typeface="Open Sans"/>
                <a:sym typeface="Open Sans"/>
              </a:rPr>
              <a:t>o probabilidad </a:t>
            </a:r>
            <a:r>
              <a:rPr lang="es" sz="2000">
                <a:latin typeface="Open Sans"/>
                <a:ea typeface="Open Sans"/>
                <a:cs typeface="Open Sans"/>
                <a:sym typeface="Open Sans"/>
              </a:rPr>
              <a:t>conjunta</a:t>
            </a:r>
            <a:r>
              <a:rPr lang="es" sz="2000">
                <a:latin typeface="Open Sans"/>
                <a:ea typeface="Open Sans"/>
                <a:cs typeface="Open Sans"/>
                <a:sym typeface="Open Sans"/>
              </a:rPr>
              <a:t> </a:t>
            </a:r>
            <a:r>
              <a:rPr b="1" i="1" lang="es" sz="2000">
                <a:solidFill>
                  <a:srgbClr val="1B786E"/>
                </a:solidFill>
                <a:latin typeface="Open Sans"/>
                <a:ea typeface="Open Sans"/>
                <a:cs typeface="Open Sans"/>
                <a:sym typeface="Open Sans"/>
              </a:rPr>
              <a:t>f(x,y)</a:t>
            </a:r>
            <a:r>
              <a:rPr lang="es" sz="2000">
                <a:latin typeface="Open Sans"/>
                <a:ea typeface="Open Sans"/>
                <a:cs typeface="Open Sans"/>
                <a:sym typeface="Open Sans"/>
              </a:rPr>
              <a:t>. </a:t>
            </a:r>
            <a:endParaRPr sz="2000">
              <a:latin typeface="Open Sans"/>
              <a:ea typeface="Open Sans"/>
              <a:cs typeface="Open Sans"/>
              <a:sym typeface="Open Sans"/>
            </a:endParaRPr>
          </a:p>
          <a:p>
            <a:pPr indent="0" lvl="0" marL="0" rtl="0" algn="l">
              <a:spcBef>
                <a:spcPts val="0"/>
              </a:spcBef>
              <a:spcAft>
                <a:spcPts val="0"/>
              </a:spcAft>
              <a:buNone/>
            </a:pPr>
            <a:r>
              <a:rPr lang="es" sz="2000">
                <a:latin typeface="Open Sans"/>
                <a:ea typeface="Open Sans"/>
                <a:cs typeface="Open Sans"/>
                <a:sym typeface="Open Sans"/>
              </a:rPr>
              <a:t>Se cumple que las </a:t>
            </a:r>
            <a:r>
              <a:rPr b="1" lang="es" sz="2000">
                <a:solidFill>
                  <a:srgbClr val="1B786E"/>
                </a:solidFill>
                <a:latin typeface="Open Sans"/>
                <a:ea typeface="Open Sans"/>
                <a:cs typeface="Open Sans"/>
                <a:sym typeface="Open Sans"/>
              </a:rPr>
              <a:t>densidades marginales</a:t>
            </a:r>
            <a:r>
              <a:rPr lang="es" sz="2000">
                <a:latin typeface="Open Sans"/>
                <a:ea typeface="Open Sans"/>
                <a:cs typeface="Open Sans"/>
                <a:sym typeface="Open Sans"/>
              </a:rPr>
              <a:t>  son:</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rPr lang="es" sz="2000">
                <a:latin typeface="Open Sans"/>
                <a:ea typeface="Open Sans"/>
                <a:cs typeface="Open Sans"/>
                <a:sym typeface="Open Sans"/>
              </a:rPr>
              <a:t>						p/ X discreta</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rPr lang="es" sz="2000">
                <a:latin typeface="Open Sans"/>
                <a:ea typeface="Open Sans"/>
                <a:cs typeface="Open Sans"/>
                <a:sym typeface="Open Sans"/>
              </a:rPr>
              <a:t>						</a:t>
            </a:r>
            <a:r>
              <a:rPr lang="es" sz="2000">
                <a:solidFill>
                  <a:schemeClr val="dk1"/>
                </a:solidFill>
                <a:latin typeface="Open Sans"/>
                <a:ea typeface="Open Sans"/>
                <a:cs typeface="Open Sans"/>
                <a:sym typeface="Open Sans"/>
              </a:rPr>
              <a:t>p/ Y discreta</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rPr lang="es" sz="2000">
                <a:latin typeface="Open Sans"/>
                <a:ea typeface="Open Sans"/>
                <a:cs typeface="Open Sans"/>
                <a:sym typeface="Open Sans"/>
              </a:rPr>
              <a:t>para continuas se reemplaza la sumatoria por integral</a:t>
            </a:r>
            <a:endParaRPr sz="2000">
              <a:latin typeface="Open Sans"/>
              <a:ea typeface="Open Sans"/>
              <a:cs typeface="Open Sans"/>
              <a:sym typeface="Open Sans"/>
            </a:endParaRPr>
          </a:p>
          <a:p>
            <a:pPr indent="0" lvl="0" marL="0" rtl="0" algn="l">
              <a:spcBef>
                <a:spcPts val="0"/>
              </a:spcBef>
              <a:spcAft>
                <a:spcPts val="0"/>
              </a:spcAft>
              <a:buNone/>
            </a:pPr>
            <a:r>
              <a:rPr lang="es" sz="2000">
                <a:latin typeface="Open Sans"/>
                <a:ea typeface="Open Sans"/>
                <a:cs typeface="Open Sans"/>
                <a:sym typeface="Open Sans"/>
              </a:rPr>
              <a:t>  	</a:t>
            </a:r>
            <a:endParaRPr sz="2000">
              <a:latin typeface="Open Sans"/>
              <a:ea typeface="Open Sans"/>
              <a:cs typeface="Open Sans"/>
              <a:sym typeface="Open Sans"/>
            </a:endParaRPr>
          </a:p>
          <a:p>
            <a:pPr indent="0" lvl="0" marL="0" rtl="0" algn="r">
              <a:spcBef>
                <a:spcPts val="0"/>
              </a:spcBef>
              <a:spcAft>
                <a:spcPts val="0"/>
              </a:spcAft>
              <a:buNone/>
            </a:pPr>
            <a:r>
              <a:t/>
            </a:r>
            <a:endParaRPr>
              <a:solidFill>
                <a:srgbClr val="1B786E"/>
              </a:solidFill>
              <a:latin typeface="Open Sans"/>
              <a:ea typeface="Open Sans"/>
              <a:cs typeface="Open Sans"/>
              <a:sym typeface="Open Sans"/>
            </a:endParaRPr>
          </a:p>
        </p:txBody>
      </p:sp>
      <p:pic>
        <p:nvPicPr>
          <p:cNvPr id="106" name="Google Shape;106;p18"/>
          <p:cNvPicPr preferRelativeResize="0"/>
          <p:nvPr/>
        </p:nvPicPr>
        <p:blipFill>
          <a:blip r:embed="rId3">
            <a:alphaModFix/>
          </a:blip>
          <a:stretch>
            <a:fillRect/>
          </a:stretch>
        </p:blipFill>
        <p:spPr>
          <a:xfrm>
            <a:off x="762000" y="2580350"/>
            <a:ext cx="2234925" cy="700400"/>
          </a:xfrm>
          <a:prstGeom prst="rect">
            <a:avLst/>
          </a:prstGeom>
          <a:noFill/>
          <a:ln>
            <a:noFill/>
          </a:ln>
        </p:spPr>
      </p:pic>
      <p:pic>
        <p:nvPicPr>
          <p:cNvPr id="107" name="Google Shape;107;p18"/>
          <p:cNvPicPr preferRelativeResize="0"/>
          <p:nvPr/>
        </p:nvPicPr>
        <p:blipFill>
          <a:blip r:embed="rId4">
            <a:alphaModFix/>
          </a:blip>
          <a:stretch>
            <a:fillRect/>
          </a:stretch>
        </p:blipFill>
        <p:spPr>
          <a:xfrm>
            <a:off x="745050" y="3494750"/>
            <a:ext cx="2234925" cy="755700"/>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7" name="Shape 487"/>
        <p:cNvGrpSpPr/>
        <p:nvPr/>
      </p:nvGrpSpPr>
      <p:grpSpPr>
        <a:xfrm>
          <a:off x="0" y="0"/>
          <a:ext cx="0" cy="0"/>
          <a:chOff x="0" y="0"/>
          <a:chExt cx="0" cy="0"/>
        </a:xfrm>
      </p:grpSpPr>
      <p:sp>
        <p:nvSpPr>
          <p:cNvPr id="488" name="Google Shape;488;p72"/>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Introducción a la Inferencia Estadística</a:t>
            </a:r>
            <a:endParaRPr/>
          </a:p>
        </p:txBody>
      </p:sp>
      <p:sp>
        <p:nvSpPr>
          <p:cNvPr id="489" name="Google Shape;489;p72"/>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Clr>
                <a:schemeClr val="dk1"/>
              </a:buClr>
              <a:buSzPts val="1100"/>
              <a:buFont typeface="Arial"/>
              <a:buNone/>
            </a:pPr>
            <a:r>
              <a:rPr lang="es">
                <a:latin typeface="Roboto"/>
                <a:ea typeface="Roboto"/>
                <a:cs typeface="Roboto"/>
                <a:sym typeface="Roboto"/>
              </a:rPr>
              <a:t>El campo de la inferencia estadística está formado por los métodos utilizados para </a:t>
            </a:r>
            <a:r>
              <a:rPr b="1" lang="es">
                <a:solidFill>
                  <a:srgbClr val="1B786E"/>
                </a:solidFill>
                <a:latin typeface="Roboto"/>
                <a:ea typeface="Roboto"/>
                <a:cs typeface="Roboto"/>
                <a:sym typeface="Roboto"/>
              </a:rPr>
              <a:t>tomar decisiones</a:t>
            </a:r>
            <a:r>
              <a:rPr lang="es">
                <a:latin typeface="Roboto"/>
                <a:ea typeface="Roboto"/>
                <a:cs typeface="Roboto"/>
                <a:sym typeface="Roboto"/>
              </a:rPr>
              <a:t> o para</a:t>
            </a:r>
            <a:r>
              <a:rPr b="1" lang="es">
                <a:solidFill>
                  <a:srgbClr val="1B786E"/>
                </a:solidFill>
                <a:latin typeface="Roboto"/>
                <a:ea typeface="Roboto"/>
                <a:cs typeface="Roboto"/>
                <a:sym typeface="Roboto"/>
              </a:rPr>
              <a:t> obtener conclusiones</a:t>
            </a:r>
            <a:r>
              <a:rPr lang="es">
                <a:latin typeface="Roboto"/>
                <a:ea typeface="Roboto"/>
                <a:cs typeface="Roboto"/>
                <a:sym typeface="Roboto"/>
              </a:rPr>
              <a:t> sobre el o los parámetros de una población. Estos métodos utilizan la información contenida en una muestra de la población.</a:t>
            </a:r>
            <a:endParaRPr>
              <a:latin typeface="Roboto"/>
              <a:ea typeface="Roboto"/>
              <a:cs typeface="Roboto"/>
              <a:sym typeface="Roboto"/>
            </a:endParaRPr>
          </a:p>
          <a:p>
            <a:pPr indent="0" lvl="0" marL="0" rtl="0" algn="just">
              <a:spcBef>
                <a:spcPts val="0"/>
              </a:spcBef>
              <a:spcAft>
                <a:spcPts val="0"/>
              </a:spcAft>
              <a:buClr>
                <a:schemeClr val="dk1"/>
              </a:buClr>
              <a:buSzPts val="1100"/>
              <a:buFont typeface="Arial"/>
              <a:buNone/>
            </a:pPr>
            <a:r>
              <a:rPr lang="es">
                <a:latin typeface="Roboto"/>
                <a:ea typeface="Roboto"/>
                <a:cs typeface="Roboto"/>
                <a:sym typeface="Roboto"/>
              </a:rPr>
              <a:t>La inferencia estadística incluye dos grandes áreas:</a:t>
            </a:r>
            <a:endParaRPr>
              <a:latin typeface="Roboto"/>
              <a:ea typeface="Roboto"/>
              <a:cs typeface="Roboto"/>
              <a:sym typeface="Roboto"/>
            </a:endParaRPr>
          </a:p>
          <a:p>
            <a:pPr indent="-342900" lvl="0" marL="914400" rtl="0" algn="just">
              <a:spcBef>
                <a:spcPts val="0"/>
              </a:spcBef>
              <a:spcAft>
                <a:spcPts val="0"/>
              </a:spcAft>
              <a:buSzPts val="1800"/>
              <a:buFont typeface="Roboto"/>
              <a:buChar char="●"/>
            </a:pPr>
            <a:r>
              <a:rPr lang="es">
                <a:latin typeface="Roboto"/>
                <a:ea typeface="Roboto"/>
                <a:cs typeface="Roboto"/>
                <a:sym typeface="Roboto"/>
              </a:rPr>
              <a:t>estimación de parámetros</a:t>
            </a:r>
            <a:endParaRPr>
              <a:latin typeface="Roboto"/>
              <a:ea typeface="Roboto"/>
              <a:cs typeface="Roboto"/>
              <a:sym typeface="Roboto"/>
            </a:endParaRPr>
          </a:p>
          <a:p>
            <a:pPr indent="-342900" lvl="0" marL="914400" rtl="0" algn="just">
              <a:spcBef>
                <a:spcPts val="0"/>
              </a:spcBef>
              <a:spcAft>
                <a:spcPts val="0"/>
              </a:spcAft>
              <a:buSzPts val="1800"/>
              <a:buFont typeface="Roboto"/>
              <a:buChar char="●"/>
            </a:pPr>
            <a:r>
              <a:rPr lang="es">
                <a:latin typeface="Roboto"/>
                <a:ea typeface="Roboto"/>
                <a:cs typeface="Roboto"/>
                <a:sym typeface="Roboto"/>
              </a:rPr>
              <a:t>pruebas de hipótesis</a:t>
            </a:r>
            <a:endParaRPr>
              <a:latin typeface="Roboto"/>
              <a:ea typeface="Roboto"/>
              <a:cs typeface="Roboto"/>
              <a:sym typeface="Roboto"/>
            </a:endParaRPr>
          </a:p>
          <a:p>
            <a:pPr indent="0" lvl="0" marL="0" rtl="0" algn="just">
              <a:spcBef>
                <a:spcPts val="0"/>
              </a:spcBef>
              <a:spcAft>
                <a:spcPts val="0"/>
              </a:spcAft>
              <a:buNone/>
            </a:pPr>
            <a:r>
              <a:t/>
            </a:r>
            <a:endParaRPr>
              <a:latin typeface="Roboto"/>
              <a:ea typeface="Roboto"/>
              <a:cs typeface="Roboto"/>
              <a:sym typeface="Roboto"/>
            </a:endParaRPr>
          </a:p>
          <a:p>
            <a:pPr indent="0" lvl="0" marL="0" rtl="0" algn="just">
              <a:spcBef>
                <a:spcPts val="0"/>
              </a:spcBef>
              <a:spcAft>
                <a:spcPts val="0"/>
              </a:spcAft>
              <a:buNone/>
            </a:pPr>
            <a:r>
              <a:rPr lang="es">
                <a:latin typeface="Roboto"/>
                <a:ea typeface="Roboto"/>
                <a:cs typeface="Roboto"/>
                <a:sym typeface="Roboto"/>
              </a:rPr>
              <a:t>Esta semana haremos una breve introducción para que puedan trabajar y el próximo encuentro nos explayaremos en detalle.</a:t>
            </a:r>
            <a:endParaRPr>
              <a:latin typeface="Roboto"/>
              <a:ea typeface="Roboto"/>
              <a:cs typeface="Roboto"/>
              <a:sym typeface="Roboto"/>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3" name="Shape 493"/>
        <p:cNvGrpSpPr/>
        <p:nvPr/>
      </p:nvGrpSpPr>
      <p:grpSpPr>
        <a:xfrm>
          <a:off x="0" y="0"/>
          <a:ext cx="0" cy="0"/>
          <a:chOff x="0" y="0"/>
          <a:chExt cx="0" cy="0"/>
        </a:xfrm>
      </p:grpSpPr>
      <p:sp>
        <p:nvSpPr>
          <p:cNvPr id="494" name="Google Shape;494;p73"/>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Parámetros poblacionales y muestrales</a:t>
            </a:r>
            <a:endParaRPr/>
          </a:p>
        </p:txBody>
      </p:sp>
      <p:pic>
        <p:nvPicPr>
          <p:cNvPr id="495" name="Google Shape;495;p73"/>
          <p:cNvPicPr preferRelativeResize="0"/>
          <p:nvPr/>
        </p:nvPicPr>
        <p:blipFill>
          <a:blip r:embed="rId3">
            <a:alphaModFix/>
          </a:blip>
          <a:stretch>
            <a:fillRect/>
          </a:stretch>
        </p:blipFill>
        <p:spPr>
          <a:xfrm>
            <a:off x="1612987" y="1147223"/>
            <a:ext cx="5918025" cy="3205576"/>
          </a:xfrm>
          <a:prstGeom prst="rect">
            <a:avLst/>
          </a:prstGeom>
          <a:noFill/>
          <a:ln>
            <a:noFill/>
          </a:ln>
        </p:spPr>
      </p:pic>
      <p:sp>
        <p:nvSpPr>
          <p:cNvPr id="496" name="Google Shape;496;p73"/>
          <p:cNvSpPr txBox="1"/>
          <p:nvPr/>
        </p:nvSpPr>
        <p:spPr>
          <a:xfrm>
            <a:off x="2031775" y="4440450"/>
            <a:ext cx="2110800" cy="426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a:latin typeface="Open Sans"/>
                <a:ea typeface="Open Sans"/>
                <a:cs typeface="Open Sans"/>
                <a:sym typeface="Open Sans"/>
              </a:rPr>
              <a:t>Media poblacional μ</a:t>
            </a:r>
            <a:endParaRPr>
              <a:latin typeface="Open Sans"/>
              <a:ea typeface="Open Sans"/>
              <a:cs typeface="Open Sans"/>
              <a:sym typeface="Open Sans"/>
            </a:endParaRPr>
          </a:p>
        </p:txBody>
      </p:sp>
      <p:sp>
        <p:nvSpPr>
          <p:cNvPr id="497" name="Google Shape;497;p73"/>
          <p:cNvSpPr txBox="1"/>
          <p:nvPr/>
        </p:nvSpPr>
        <p:spPr>
          <a:xfrm>
            <a:off x="4969000" y="4440450"/>
            <a:ext cx="2110800" cy="426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a:latin typeface="Open Sans"/>
                <a:ea typeface="Open Sans"/>
                <a:cs typeface="Open Sans"/>
                <a:sym typeface="Open Sans"/>
              </a:rPr>
              <a:t>Promedio muestral </a:t>
            </a:r>
            <a:endParaRPr>
              <a:latin typeface="Open Sans"/>
              <a:ea typeface="Open Sans"/>
              <a:cs typeface="Open Sans"/>
              <a:sym typeface="Open Sans"/>
            </a:endParaRPr>
          </a:p>
        </p:txBody>
      </p:sp>
      <p:pic>
        <p:nvPicPr>
          <p:cNvPr id="498" name="Google Shape;498;p73"/>
          <p:cNvPicPr preferRelativeResize="0"/>
          <p:nvPr/>
        </p:nvPicPr>
        <p:blipFill>
          <a:blip r:embed="rId4">
            <a:alphaModFix/>
          </a:blip>
          <a:stretch>
            <a:fillRect/>
          </a:stretch>
        </p:blipFill>
        <p:spPr>
          <a:xfrm>
            <a:off x="6901525" y="4529775"/>
            <a:ext cx="247650" cy="247650"/>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502" name="Shape 502"/>
        <p:cNvGrpSpPr/>
        <p:nvPr/>
      </p:nvGrpSpPr>
      <p:grpSpPr>
        <a:xfrm>
          <a:off x="0" y="0"/>
          <a:ext cx="0" cy="0"/>
          <a:chOff x="0" y="0"/>
          <a:chExt cx="0" cy="0"/>
        </a:xfrm>
      </p:grpSpPr>
      <p:sp>
        <p:nvSpPr>
          <p:cNvPr id="503" name="Google Shape;503;p74"/>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t>Estimación de parámetros</a:t>
            </a:r>
            <a:endParaRPr/>
          </a:p>
        </p:txBody>
      </p:sp>
      <p:sp>
        <p:nvSpPr>
          <p:cNvPr id="504" name="Google Shape;504;p74"/>
          <p:cNvSpPr txBox="1"/>
          <p:nvPr>
            <p:ph idx="1" type="body"/>
          </p:nvPr>
        </p:nvSpPr>
        <p:spPr>
          <a:xfrm>
            <a:off x="311700" y="1268775"/>
            <a:ext cx="8520600" cy="3354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s"/>
              <a:t>Estimación puntual (por estadístico). X</a:t>
            </a:r>
            <a:r>
              <a:rPr baseline="-25000" lang="es"/>
              <a:t>1</a:t>
            </a:r>
            <a:r>
              <a:rPr lang="es"/>
              <a:t>, ...X</a:t>
            </a:r>
            <a:r>
              <a:rPr baseline="-25000" lang="es"/>
              <a:t>n</a:t>
            </a:r>
            <a:r>
              <a:rPr lang="es"/>
              <a:t> m.a.  c/u con media  μ</a:t>
            </a:r>
            <a:endParaRPr/>
          </a:p>
          <a:p>
            <a:pPr indent="0" lvl="0" marL="457200" rtl="0" algn="l">
              <a:spcBef>
                <a:spcPts val="1600"/>
              </a:spcBef>
              <a:spcAft>
                <a:spcPts val="0"/>
              </a:spcAft>
              <a:buNone/>
            </a:pPr>
            <a:r>
              <a:t/>
            </a:r>
            <a:endParaRPr/>
          </a:p>
          <a:p>
            <a:pPr indent="0" lvl="0" marL="457200" rtl="0" algn="l">
              <a:spcBef>
                <a:spcPts val="1600"/>
              </a:spcBef>
              <a:spcAft>
                <a:spcPts val="0"/>
              </a:spcAft>
              <a:buNone/>
            </a:pPr>
            <a:r>
              <a:t/>
            </a:r>
            <a:endParaRPr/>
          </a:p>
          <a:p>
            <a:pPr indent="-342900" lvl="0" marL="457200" rtl="0" algn="l">
              <a:spcBef>
                <a:spcPts val="1600"/>
              </a:spcBef>
              <a:spcAft>
                <a:spcPts val="0"/>
              </a:spcAft>
              <a:buSzPts val="1800"/>
              <a:buChar char="●"/>
            </a:pPr>
            <a:r>
              <a:rPr lang="es"/>
              <a:t>Estimación por intervalo, X</a:t>
            </a:r>
            <a:r>
              <a:rPr baseline="-25000" lang="es"/>
              <a:t>1</a:t>
            </a:r>
            <a:r>
              <a:rPr lang="es"/>
              <a:t>, ...X</a:t>
            </a:r>
            <a:r>
              <a:rPr baseline="-25000" lang="es"/>
              <a:t>n</a:t>
            </a:r>
            <a:r>
              <a:rPr lang="es"/>
              <a:t> m.a. c/u con media  μ y varianza σ</a:t>
            </a:r>
            <a:r>
              <a:rPr baseline="30000" lang="es"/>
              <a:t>2</a:t>
            </a:r>
            <a:r>
              <a:rPr lang="es"/>
              <a:t> </a:t>
            </a:r>
            <a:endParaRPr/>
          </a:p>
          <a:p>
            <a:pPr indent="0" lvl="0" marL="0" rtl="0" algn="l">
              <a:spcBef>
                <a:spcPts val="1600"/>
              </a:spcBef>
              <a:spcAft>
                <a:spcPts val="0"/>
              </a:spcAft>
              <a:buNone/>
            </a:pPr>
            <a:r>
              <a:t/>
            </a:r>
            <a:endParaRPr/>
          </a:p>
          <a:p>
            <a:pPr indent="0" lvl="0" marL="457200" rtl="0" algn="l">
              <a:spcBef>
                <a:spcPts val="1600"/>
              </a:spcBef>
              <a:spcAft>
                <a:spcPts val="0"/>
              </a:spcAft>
              <a:buNone/>
            </a:pPr>
            <a:r>
              <a:t/>
            </a:r>
            <a:endParaRPr/>
          </a:p>
          <a:p>
            <a:pPr indent="0" lvl="0" marL="457200" rtl="0" algn="l">
              <a:spcBef>
                <a:spcPts val="1600"/>
              </a:spcBef>
              <a:spcAft>
                <a:spcPts val="0"/>
              </a:spcAft>
              <a:buNone/>
            </a:pPr>
            <a:r>
              <a:rPr lang="es"/>
              <a:t>  </a:t>
            </a:r>
            <a:endParaRPr/>
          </a:p>
          <a:p>
            <a:pPr indent="0" lvl="0" marL="0" rtl="0" algn="l">
              <a:spcBef>
                <a:spcPts val="1600"/>
              </a:spcBef>
              <a:spcAft>
                <a:spcPts val="1600"/>
              </a:spcAft>
              <a:buNone/>
            </a:pPr>
            <a:r>
              <a:t/>
            </a:r>
            <a:endParaRPr/>
          </a:p>
        </p:txBody>
      </p:sp>
      <p:pic>
        <p:nvPicPr>
          <p:cNvPr id="505" name="Google Shape;505;p74"/>
          <p:cNvPicPr preferRelativeResize="0"/>
          <p:nvPr/>
        </p:nvPicPr>
        <p:blipFill>
          <a:blip r:embed="rId3">
            <a:alphaModFix/>
          </a:blip>
          <a:stretch>
            <a:fillRect/>
          </a:stretch>
        </p:blipFill>
        <p:spPr>
          <a:xfrm>
            <a:off x="1104050" y="1809700"/>
            <a:ext cx="1478750" cy="711475"/>
          </a:xfrm>
          <a:prstGeom prst="rect">
            <a:avLst/>
          </a:prstGeom>
          <a:noFill/>
          <a:ln>
            <a:noFill/>
          </a:ln>
        </p:spPr>
      </p:pic>
      <p:pic>
        <p:nvPicPr>
          <p:cNvPr id="506" name="Google Shape;506;p74"/>
          <p:cNvPicPr preferRelativeResize="0"/>
          <p:nvPr/>
        </p:nvPicPr>
        <p:blipFill>
          <a:blip r:embed="rId4">
            <a:alphaModFix/>
          </a:blip>
          <a:stretch>
            <a:fillRect/>
          </a:stretch>
        </p:blipFill>
        <p:spPr>
          <a:xfrm>
            <a:off x="4914975" y="1950900"/>
            <a:ext cx="3034575" cy="474675"/>
          </a:xfrm>
          <a:prstGeom prst="rect">
            <a:avLst/>
          </a:prstGeom>
          <a:noFill/>
          <a:ln>
            <a:noFill/>
          </a:ln>
        </p:spPr>
      </p:pic>
      <p:pic>
        <p:nvPicPr>
          <p:cNvPr id="507" name="Google Shape;507;p74"/>
          <p:cNvPicPr preferRelativeResize="0"/>
          <p:nvPr/>
        </p:nvPicPr>
        <p:blipFill>
          <a:blip r:embed="rId5">
            <a:alphaModFix/>
          </a:blip>
          <a:stretch>
            <a:fillRect/>
          </a:stretch>
        </p:blipFill>
        <p:spPr>
          <a:xfrm>
            <a:off x="2743200" y="1894750"/>
            <a:ext cx="672456" cy="474675"/>
          </a:xfrm>
          <a:prstGeom prst="rect">
            <a:avLst/>
          </a:prstGeom>
          <a:noFill/>
          <a:ln>
            <a:noFill/>
          </a:ln>
        </p:spPr>
      </p:pic>
      <p:pic>
        <p:nvPicPr>
          <p:cNvPr id="508" name="Google Shape;508;p74"/>
          <p:cNvPicPr preferRelativeResize="0"/>
          <p:nvPr/>
        </p:nvPicPr>
        <p:blipFill>
          <a:blip r:embed="rId6">
            <a:alphaModFix/>
          </a:blip>
          <a:stretch>
            <a:fillRect/>
          </a:stretch>
        </p:blipFill>
        <p:spPr>
          <a:xfrm>
            <a:off x="857425" y="3490850"/>
            <a:ext cx="3993967" cy="711475"/>
          </a:xfrm>
          <a:prstGeom prst="rect">
            <a:avLst/>
          </a:prstGeom>
          <a:noFill/>
          <a:ln>
            <a:noFill/>
          </a:ln>
        </p:spPr>
      </p:pic>
      <p:pic>
        <p:nvPicPr>
          <p:cNvPr id="509" name="Google Shape;509;p74"/>
          <p:cNvPicPr preferRelativeResize="0"/>
          <p:nvPr/>
        </p:nvPicPr>
        <p:blipFill>
          <a:blip r:embed="rId7">
            <a:alphaModFix/>
          </a:blip>
          <a:stretch>
            <a:fillRect/>
          </a:stretch>
        </p:blipFill>
        <p:spPr>
          <a:xfrm>
            <a:off x="6594100" y="3602378"/>
            <a:ext cx="1355450" cy="593972"/>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3" name="Shape 513"/>
        <p:cNvGrpSpPr/>
        <p:nvPr/>
      </p:nvGrpSpPr>
      <p:grpSpPr>
        <a:xfrm>
          <a:off x="0" y="0"/>
          <a:ext cx="0" cy="0"/>
          <a:chOff x="0" y="0"/>
          <a:chExt cx="0" cy="0"/>
        </a:xfrm>
      </p:grpSpPr>
      <p:sp>
        <p:nvSpPr>
          <p:cNvPr id="514" name="Google Shape;514;p75"/>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Estimación puntual</a:t>
            </a:r>
            <a:endParaRPr/>
          </a:p>
        </p:txBody>
      </p:sp>
      <p:sp>
        <p:nvSpPr>
          <p:cNvPr id="515" name="Google Shape;515;p75"/>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s"/>
              <a:t>Dada X</a:t>
            </a:r>
            <a:r>
              <a:rPr baseline="-25000" lang="es"/>
              <a:t>1</a:t>
            </a:r>
            <a:r>
              <a:rPr lang="es"/>
              <a:t>, ...X</a:t>
            </a:r>
            <a:r>
              <a:rPr baseline="-25000" lang="es"/>
              <a:t>n</a:t>
            </a:r>
            <a:r>
              <a:rPr lang="es"/>
              <a:t> muestras aleatorias,  c/u con media  μ</a:t>
            </a:r>
            <a:endParaRPr/>
          </a:p>
          <a:p>
            <a:pPr indent="0" lvl="0" marL="457200" rtl="0" algn="l">
              <a:spcBef>
                <a:spcPts val="1600"/>
              </a:spcBef>
              <a:spcAft>
                <a:spcPts val="0"/>
              </a:spcAft>
              <a:buNone/>
            </a:pPr>
            <a:r>
              <a:t/>
            </a:r>
            <a:endParaRPr/>
          </a:p>
          <a:p>
            <a:pPr indent="0" lvl="0" marL="45720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457200" rtl="0" algn="l">
              <a:spcBef>
                <a:spcPts val="1600"/>
              </a:spcBef>
              <a:spcAft>
                <a:spcPts val="0"/>
              </a:spcAft>
              <a:buNone/>
            </a:pPr>
            <a:r>
              <a:t/>
            </a:r>
            <a:endParaRPr/>
          </a:p>
          <a:p>
            <a:pPr indent="0" lvl="0" marL="457200" rtl="0" algn="l">
              <a:spcBef>
                <a:spcPts val="1600"/>
              </a:spcBef>
              <a:spcAft>
                <a:spcPts val="0"/>
              </a:spcAft>
              <a:buNone/>
            </a:pPr>
            <a:r>
              <a:rPr lang="es"/>
              <a:t>  </a:t>
            </a:r>
            <a:endParaRPr/>
          </a:p>
          <a:p>
            <a:pPr indent="0" lvl="0" marL="0" rtl="0" algn="l">
              <a:spcBef>
                <a:spcPts val="1600"/>
              </a:spcBef>
              <a:spcAft>
                <a:spcPts val="1600"/>
              </a:spcAft>
              <a:buNone/>
            </a:pPr>
            <a:r>
              <a:t/>
            </a:r>
            <a:endParaRPr/>
          </a:p>
        </p:txBody>
      </p:sp>
      <p:pic>
        <p:nvPicPr>
          <p:cNvPr id="516" name="Google Shape;516;p75"/>
          <p:cNvPicPr preferRelativeResize="0"/>
          <p:nvPr/>
        </p:nvPicPr>
        <p:blipFill>
          <a:blip r:embed="rId3">
            <a:alphaModFix/>
          </a:blip>
          <a:stretch>
            <a:fillRect/>
          </a:stretch>
        </p:blipFill>
        <p:spPr>
          <a:xfrm>
            <a:off x="1104050" y="1809700"/>
            <a:ext cx="1478750" cy="711475"/>
          </a:xfrm>
          <a:prstGeom prst="rect">
            <a:avLst/>
          </a:prstGeom>
          <a:noFill/>
          <a:ln>
            <a:noFill/>
          </a:ln>
        </p:spPr>
      </p:pic>
      <p:pic>
        <p:nvPicPr>
          <p:cNvPr id="517" name="Google Shape;517;p75"/>
          <p:cNvPicPr preferRelativeResize="0"/>
          <p:nvPr/>
        </p:nvPicPr>
        <p:blipFill>
          <a:blip r:embed="rId4">
            <a:alphaModFix/>
          </a:blip>
          <a:stretch>
            <a:fillRect/>
          </a:stretch>
        </p:blipFill>
        <p:spPr>
          <a:xfrm>
            <a:off x="2743200" y="1894750"/>
            <a:ext cx="672456" cy="474675"/>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1" name="Shape 521"/>
        <p:cNvGrpSpPr/>
        <p:nvPr/>
      </p:nvGrpSpPr>
      <p:grpSpPr>
        <a:xfrm>
          <a:off x="0" y="0"/>
          <a:ext cx="0" cy="0"/>
          <a:chOff x="0" y="0"/>
          <a:chExt cx="0" cy="0"/>
        </a:xfrm>
      </p:grpSpPr>
      <p:sp>
        <p:nvSpPr>
          <p:cNvPr id="522" name="Google Shape;522;p76"/>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Estimación puntual</a:t>
            </a:r>
            <a:endParaRPr/>
          </a:p>
        </p:txBody>
      </p:sp>
      <p:sp>
        <p:nvSpPr>
          <p:cNvPr id="523" name="Google Shape;523;p76"/>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s"/>
              <a:t>Dada X</a:t>
            </a:r>
            <a:r>
              <a:rPr baseline="-25000" lang="es"/>
              <a:t>1</a:t>
            </a:r>
            <a:r>
              <a:rPr lang="es"/>
              <a:t>, ...X</a:t>
            </a:r>
            <a:r>
              <a:rPr baseline="-25000" lang="es"/>
              <a:t>n</a:t>
            </a:r>
            <a:r>
              <a:rPr lang="es"/>
              <a:t> muestras aleatorias,  c/u con media  μ</a:t>
            </a:r>
            <a:endParaRPr/>
          </a:p>
          <a:p>
            <a:pPr indent="0" lvl="0" marL="457200" rtl="0" algn="l">
              <a:spcBef>
                <a:spcPts val="1600"/>
              </a:spcBef>
              <a:spcAft>
                <a:spcPts val="0"/>
              </a:spcAft>
              <a:buNone/>
            </a:pPr>
            <a:r>
              <a:t/>
            </a:r>
            <a:endParaRPr/>
          </a:p>
          <a:p>
            <a:pPr indent="0" lvl="0" marL="457200" rtl="0" algn="l">
              <a:spcBef>
                <a:spcPts val="1600"/>
              </a:spcBef>
              <a:spcAft>
                <a:spcPts val="0"/>
              </a:spcAft>
              <a:buNone/>
            </a:pPr>
            <a:r>
              <a:t/>
            </a:r>
            <a:endParaRPr/>
          </a:p>
          <a:p>
            <a:pPr indent="-342900" lvl="0" marL="457200" rtl="0" algn="l">
              <a:spcBef>
                <a:spcPts val="1600"/>
              </a:spcBef>
              <a:spcAft>
                <a:spcPts val="0"/>
              </a:spcAft>
              <a:buSzPts val="1800"/>
              <a:buChar char="●"/>
            </a:pPr>
            <a:r>
              <a:rPr lang="es"/>
              <a:t>Siempre existe un error, que corresponde a la diferencia entre el valor obtenido para el estimador muestral y el valor real para el parámetro poblacional: </a:t>
            </a:r>
            <a:endParaRPr/>
          </a:p>
          <a:p>
            <a:pPr indent="0" lvl="0" marL="0" rtl="0" algn="l">
              <a:spcBef>
                <a:spcPts val="1600"/>
              </a:spcBef>
              <a:spcAft>
                <a:spcPts val="0"/>
              </a:spcAft>
              <a:buNone/>
            </a:pPr>
            <a:r>
              <a:t/>
            </a:r>
            <a:endParaRPr/>
          </a:p>
          <a:p>
            <a:pPr indent="0" lvl="0" marL="457200" rtl="0" algn="l">
              <a:spcBef>
                <a:spcPts val="1600"/>
              </a:spcBef>
              <a:spcAft>
                <a:spcPts val="0"/>
              </a:spcAft>
              <a:buNone/>
            </a:pPr>
            <a:r>
              <a:t/>
            </a:r>
            <a:endParaRPr/>
          </a:p>
          <a:p>
            <a:pPr indent="0" lvl="0" marL="457200" rtl="0" algn="l">
              <a:spcBef>
                <a:spcPts val="1600"/>
              </a:spcBef>
              <a:spcAft>
                <a:spcPts val="0"/>
              </a:spcAft>
              <a:buNone/>
            </a:pPr>
            <a:r>
              <a:rPr lang="es"/>
              <a:t>  </a:t>
            </a:r>
            <a:endParaRPr/>
          </a:p>
          <a:p>
            <a:pPr indent="0" lvl="0" marL="0" rtl="0" algn="l">
              <a:spcBef>
                <a:spcPts val="1600"/>
              </a:spcBef>
              <a:spcAft>
                <a:spcPts val="1600"/>
              </a:spcAft>
              <a:buNone/>
            </a:pPr>
            <a:r>
              <a:t/>
            </a:r>
            <a:endParaRPr/>
          </a:p>
        </p:txBody>
      </p:sp>
      <p:pic>
        <p:nvPicPr>
          <p:cNvPr id="524" name="Google Shape;524;p76"/>
          <p:cNvPicPr preferRelativeResize="0"/>
          <p:nvPr/>
        </p:nvPicPr>
        <p:blipFill>
          <a:blip r:embed="rId3">
            <a:alphaModFix/>
          </a:blip>
          <a:stretch>
            <a:fillRect/>
          </a:stretch>
        </p:blipFill>
        <p:spPr>
          <a:xfrm>
            <a:off x="1104050" y="1809700"/>
            <a:ext cx="1478750" cy="711475"/>
          </a:xfrm>
          <a:prstGeom prst="rect">
            <a:avLst/>
          </a:prstGeom>
          <a:noFill/>
          <a:ln>
            <a:noFill/>
          </a:ln>
        </p:spPr>
      </p:pic>
      <p:pic>
        <p:nvPicPr>
          <p:cNvPr id="525" name="Google Shape;525;p76"/>
          <p:cNvPicPr preferRelativeResize="0"/>
          <p:nvPr/>
        </p:nvPicPr>
        <p:blipFill>
          <a:blip r:embed="rId4">
            <a:alphaModFix/>
          </a:blip>
          <a:stretch>
            <a:fillRect/>
          </a:stretch>
        </p:blipFill>
        <p:spPr>
          <a:xfrm>
            <a:off x="4300550" y="4157513"/>
            <a:ext cx="3034575" cy="474675"/>
          </a:xfrm>
          <a:prstGeom prst="rect">
            <a:avLst/>
          </a:prstGeom>
          <a:noFill/>
          <a:ln>
            <a:noFill/>
          </a:ln>
        </p:spPr>
      </p:pic>
      <p:pic>
        <p:nvPicPr>
          <p:cNvPr id="526" name="Google Shape;526;p76"/>
          <p:cNvPicPr preferRelativeResize="0"/>
          <p:nvPr/>
        </p:nvPicPr>
        <p:blipFill>
          <a:blip r:embed="rId5">
            <a:alphaModFix/>
          </a:blip>
          <a:stretch>
            <a:fillRect/>
          </a:stretch>
        </p:blipFill>
        <p:spPr>
          <a:xfrm>
            <a:off x="2743200" y="1894750"/>
            <a:ext cx="672456" cy="474675"/>
          </a:xfrm>
          <a:prstGeom prst="rect">
            <a:avLst/>
          </a:prstGeom>
          <a:noFill/>
          <a:ln>
            <a:noFill/>
          </a:ln>
        </p:spPr>
      </p:pic>
      <p:pic>
        <p:nvPicPr>
          <p:cNvPr id="527" name="Google Shape;527;p76"/>
          <p:cNvPicPr preferRelativeResize="0"/>
          <p:nvPr/>
        </p:nvPicPr>
        <p:blipFill>
          <a:blip r:embed="rId6">
            <a:alphaModFix/>
          </a:blip>
          <a:stretch>
            <a:fillRect/>
          </a:stretch>
        </p:blipFill>
        <p:spPr>
          <a:xfrm>
            <a:off x="1312150" y="4157525"/>
            <a:ext cx="2206450" cy="368750"/>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1" name="Shape 531"/>
        <p:cNvGrpSpPr/>
        <p:nvPr/>
      </p:nvGrpSpPr>
      <p:grpSpPr>
        <a:xfrm>
          <a:off x="0" y="0"/>
          <a:ext cx="0" cy="0"/>
          <a:chOff x="0" y="0"/>
          <a:chExt cx="0" cy="0"/>
        </a:xfrm>
      </p:grpSpPr>
      <p:sp>
        <p:nvSpPr>
          <p:cNvPr id="532" name="Google Shape;532;p77"/>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Estimación por intervalos</a:t>
            </a:r>
            <a:endParaRPr/>
          </a:p>
        </p:txBody>
      </p:sp>
      <p:sp>
        <p:nvSpPr>
          <p:cNvPr id="533" name="Google Shape;533;p77"/>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s"/>
              <a:t>Dada X</a:t>
            </a:r>
            <a:r>
              <a:rPr baseline="-25000" lang="es"/>
              <a:t>1</a:t>
            </a:r>
            <a:r>
              <a:rPr lang="es"/>
              <a:t>, ...X</a:t>
            </a:r>
            <a:r>
              <a:rPr baseline="-25000" lang="es"/>
              <a:t>n</a:t>
            </a:r>
            <a:r>
              <a:rPr lang="es"/>
              <a:t> muestra aleatoria, c/u con media  μ y varianza σ</a:t>
            </a:r>
            <a:r>
              <a:rPr baseline="30000" lang="es"/>
              <a:t>2</a:t>
            </a:r>
            <a:r>
              <a:rPr lang="es"/>
              <a:t>, y un número</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457200" rtl="0" algn="l">
              <a:spcBef>
                <a:spcPts val="1600"/>
              </a:spcBef>
              <a:spcAft>
                <a:spcPts val="0"/>
              </a:spcAft>
              <a:buNone/>
            </a:pPr>
            <a:r>
              <a:t/>
            </a:r>
            <a:endParaRPr/>
          </a:p>
          <a:p>
            <a:pPr indent="0" lvl="0" marL="457200" rtl="0" algn="l">
              <a:spcBef>
                <a:spcPts val="1600"/>
              </a:spcBef>
              <a:spcAft>
                <a:spcPts val="0"/>
              </a:spcAft>
              <a:buNone/>
            </a:pPr>
            <a:r>
              <a:rPr lang="es"/>
              <a:t>  </a:t>
            </a:r>
            <a:endParaRPr/>
          </a:p>
          <a:p>
            <a:pPr indent="0" lvl="0" marL="0" rtl="0" algn="l">
              <a:spcBef>
                <a:spcPts val="1600"/>
              </a:spcBef>
              <a:spcAft>
                <a:spcPts val="1600"/>
              </a:spcAft>
              <a:buNone/>
            </a:pPr>
            <a:r>
              <a:t/>
            </a:r>
            <a:endParaRPr/>
          </a:p>
        </p:txBody>
      </p:sp>
      <p:pic>
        <p:nvPicPr>
          <p:cNvPr id="534" name="Google Shape;534;p77"/>
          <p:cNvPicPr preferRelativeResize="0"/>
          <p:nvPr/>
        </p:nvPicPr>
        <p:blipFill>
          <a:blip r:embed="rId3">
            <a:alphaModFix/>
          </a:blip>
          <a:stretch>
            <a:fillRect/>
          </a:stretch>
        </p:blipFill>
        <p:spPr>
          <a:xfrm>
            <a:off x="1896700" y="1657101"/>
            <a:ext cx="1202575" cy="234400"/>
          </a:xfrm>
          <a:prstGeom prst="rect">
            <a:avLst/>
          </a:prstGeom>
          <a:noFill/>
          <a:ln>
            <a:noFill/>
          </a:ln>
        </p:spPr>
      </p:pic>
      <p:pic>
        <p:nvPicPr>
          <p:cNvPr id="535" name="Google Shape;535;p77"/>
          <p:cNvPicPr preferRelativeResize="0"/>
          <p:nvPr/>
        </p:nvPicPr>
        <p:blipFill>
          <a:blip r:embed="rId4">
            <a:alphaModFix/>
          </a:blip>
          <a:stretch>
            <a:fillRect/>
          </a:stretch>
        </p:blipFill>
        <p:spPr>
          <a:xfrm>
            <a:off x="792950" y="2312175"/>
            <a:ext cx="4420050" cy="346875"/>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9" name="Shape 539"/>
        <p:cNvGrpSpPr/>
        <p:nvPr/>
      </p:nvGrpSpPr>
      <p:grpSpPr>
        <a:xfrm>
          <a:off x="0" y="0"/>
          <a:ext cx="0" cy="0"/>
          <a:chOff x="0" y="0"/>
          <a:chExt cx="0" cy="0"/>
        </a:xfrm>
      </p:grpSpPr>
      <p:sp>
        <p:nvSpPr>
          <p:cNvPr id="540" name="Google Shape;540;p78"/>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Estimación por intervalos</a:t>
            </a:r>
            <a:endParaRPr/>
          </a:p>
        </p:txBody>
      </p:sp>
      <p:sp>
        <p:nvSpPr>
          <p:cNvPr id="541" name="Google Shape;541;p78"/>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s"/>
              <a:t>Dada X</a:t>
            </a:r>
            <a:r>
              <a:rPr baseline="-25000" lang="es"/>
              <a:t>1</a:t>
            </a:r>
            <a:r>
              <a:rPr lang="es"/>
              <a:t>, ...X</a:t>
            </a:r>
            <a:r>
              <a:rPr baseline="-25000" lang="es"/>
              <a:t>n</a:t>
            </a:r>
            <a:r>
              <a:rPr lang="es"/>
              <a:t> muestra aleatoria, c/u con media  μ y varianza σ</a:t>
            </a:r>
            <a:r>
              <a:rPr baseline="30000" lang="es"/>
              <a:t>2</a:t>
            </a:r>
            <a:r>
              <a:rPr lang="es"/>
              <a:t>, y un número</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457200" rtl="0" algn="l">
              <a:spcBef>
                <a:spcPts val="1600"/>
              </a:spcBef>
              <a:spcAft>
                <a:spcPts val="0"/>
              </a:spcAft>
              <a:buNone/>
            </a:pPr>
            <a:r>
              <a:t/>
            </a:r>
            <a:endParaRPr/>
          </a:p>
          <a:p>
            <a:pPr indent="0" lvl="0" marL="457200" rtl="0" algn="l">
              <a:spcBef>
                <a:spcPts val="1600"/>
              </a:spcBef>
              <a:spcAft>
                <a:spcPts val="0"/>
              </a:spcAft>
              <a:buNone/>
            </a:pPr>
            <a:r>
              <a:rPr lang="es"/>
              <a:t>  </a:t>
            </a:r>
            <a:endParaRPr/>
          </a:p>
          <a:p>
            <a:pPr indent="0" lvl="0" marL="0" rtl="0" algn="l">
              <a:spcBef>
                <a:spcPts val="1600"/>
              </a:spcBef>
              <a:spcAft>
                <a:spcPts val="1600"/>
              </a:spcAft>
              <a:buNone/>
            </a:pPr>
            <a:r>
              <a:t/>
            </a:r>
            <a:endParaRPr/>
          </a:p>
        </p:txBody>
      </p:sp>
      <p:pic>
        <p:nvPicPr>
          <p:cNvPr id="542" name="Google Shape;542;p78"/>
          <p:cNvPicPr preferRelativeResize="0"/>
          <p:nvPr/>
        </p:nvPicPr>
        <p:blipFill>
          <a:blip r:embed="rId3">
            <a:alphaModFix/>
          </a:blip>
          <a:stretch>
            <a:fillRect/>
          </a:stretch>
        </p:blipFill>
        <p:spPr>
          <a:xfrm>
            <a:off x="1896700" y="1657101"/>
            <a:ext cx="1202575" cy="234400"/>
          </a:xfrm>
          <a:prstGeom prst="rect">
            <a:avLst/>
          </a:prstGeom>
          <a:noFill/>
          <a:ln>
            <a:noFill/>
          </a:ln>
        </p:spPr>
      </p:pic>
      <p:pic>
        <p:nvPicPr>
          <p:cNvPr id="543" name="Google Shape;543;p78"/>
          <p:cNvPicPr preferRelativeResize="0"/>
          <p:nvPr/>
        </p:nvPicPr>
        <p:blipFill>
          <a:blip r:embed="rId4">
            <a:alphaModFix/>
          </a:blip>
          <a:stretch>
            <a:fillRect/>
          </a:stretch>
        </p:blipFill>
        <p:spPr>
          <a:xfrm>
            <a:off x="792950" y="2312175"/>
            <a:ext cx="4420050" cy="346875"/>
          </a:xfrm>
          <a:prstGeom prst="rect">
            <a:avLst/>
          </a:prstGeom>
          <a:noFill/>
          <a:ln>
            <a:noFill/>
          </a:ln>
        </p:spPr>
      </p:pic>
      <p:pic>
        <p:nvPicPr>
          <p:cNvPr id="544" name="Google Shape;544;p78"/>
          <p:cNvPicPr preferRelativeResize="0"/>
          <p:nvPr/>
        </p:nvPicPr>
        <p:blipFill>
          <a:blip r:embed="rId5">
            <a:alphaModFix/>
          </a:blip>
          <a:stretch>
            <a:fillRect/>
          </a:stretch>
        </p:blipFill>
        <p:spPr>
          <a:xfrm>
            <a:off x="6041900" y="2228425"/>
            <a:ext cx="1678450" cy="686650"/>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8" name="Shape 548"/>
        <p:cNvGrpSpPr/>
        <p:nvPr/>
      </p:nvGrpSpPr>
      <p:grpSpPr>
        <a:xfrm>
          <a:off x="0" y="0"/>
          <a:ext cx="0" cy="0"/>
          <a:chOff x="0" y="0"/>
          <a:chExt cx="0" cy="0"/>
        </a:xfrm>
      </p:grpSpPr>
      <p:sp>
        <p:nvSpPr>
          <p:cNvPr id="549" name="Google Shape;549;p79"/>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Estimación por intervalos</a:t>
            </a:r>
            <a:endParaRPr/>
          </a:p>
        </p:txBody>
      </p:sp>
      <p:sp>
        <p:nvSpPr>
          <p:cNvPr id="550" name="Google Shape;550;p79"/>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s"/>
              <a:t>Dada </a:t>
            </a:r>
            <a:r>
              <a:rPr lang="es"/>
              <a:t>X</a:t>
            </a:r>
            <a:r>
              <a:rPr baseline="-25000" lang="es"/>
              <a:t>1</a:t>
            </a:r>
            <a:r>
              <a:rPr lang="es"/>
              <a:t>, ...X</a:t>
            </a:r>
            <a:r>
              <a:rPr baseline="-25000" lang="es"/>
              <a:t>n</a:t>
            </a:r>
            <a:r>
              <a:rPr lang="es"/>
              <a:t> muestra aleatoria, c/u con media  μ y varianza σ</a:t>
            </a:r>
            <a:r>
              <a:rPr baseline="30000" lang="es"/>
              <a:t>2</a:t>
            </a:r>
            <a:r>
              <a:rPr lang="es"/>
              <a:t>, y un número</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342900" lvl="0" marL="457200" rtl="0" algn="l">
              <a:spcBef>
                <a:spcPts val="1600"/>
              </a:spcBef>
              <a:spcAft>
                <a:spcPts val="0"/>
              </a:spcAft>
              <a:buSzPts val="1800"/>
              <a:buChar char="●"/>
            </a:pPr>
            <a:r>
              <a:rPr lang="es"/>
              <a:t>Por ejemplo, si ɑ es 0.02, decimos </a:t>
            </a:r>
            <a:r>
              <a:rPr i="1" lang="es"/>
              <a:t>con un nivel de confianza del 98%</a:t>
            </a:r>
            <a:r>
              <a:rPr lang="es"/>
              <a:t>, si repetimos el experimento muchas veces, aproximadamente un 98% de las veces el intervalo va a cubrir el parámetro poblacional.</a:t>
            </a:r>
            <a:endParaRPr/>
          </a:p>
          <a:p>
            <a:pPr indent="0" lvl="0" marL="457200" rtl="0" algn="l">
              <a:spcBef>
                <a:spcPts val="1600"/>
              </a:spcBef>
              <a:spcAft>
                <a:spcPts val="0"/>
              </a:spcAft>
              <a:buNone/>
            </a:pPr>
            <a:r>
              <a:rPr lang="es"/>
              <a:t>  </a:t>
            </a:r>
            <a:endParaRPr/>
          </a:p>
          <a:p>
            <a:pPr indent="0" lvl="0" marL="0" rtl="0" algn="l">
              <a:spcBef>
                <a:spcPts val="1600"/>
              </a:spcBef>
              <a:spcAft>
                <a:spcPts val="1600"/>
              </a:spcAft>
              <a:buNone/>
            </a:pPr>
            <a:r>
              <a:t/>
            </a:r>
            <a:endParaRPr/>
          </a:p>
        </p:txBody>
      </p:sp>
      <p:pic>
        <p:nvPicPr>
          <p:cNvPr id="551" name="Google Shape;551;p79"/>
          <p:cNvPicPr preferRelativeResize="0"/>
          <p:nvPr/>
        </p:nvPicPr>
        <p:blipFill>
          <a:blip r:embed="rId3">
            <a:alphaModFix/>
          </a:blip>
          <a:stretch>
            <a:fillRect/>
          </a:stretch>
        </p:blipFill>
        <p:spPr>
          <a:xfrm>
            <a:off x="1896700" y="1657101"/>
            <a:ext cx="1202575" cy="234400"/>
          </a:xfrm>
          <a:prstGeom prst="rect">
            <a:avLst/>
          </a:prstGeom>
          <a:noFill/>
          <a:ln>
            <a:noFill/>
          </a:ln>
        </p:spPr>
      </p:pic>
      <p:pic>
        <p:nvPicPr>
          <p:cNvPr id="552" name="Google Shape;552;p79"/>
          <p:cNvPicPr preferRelativeResize="0"/>
          <p:nvPr/>
        </p:nvPicPr>
        <p:blipFill>
          <a:blip r:embed="rId4">
            <a:alphaModFix/>
          </a:blip>
          <a:stretch>
            <a:fillRect/>
          </a:stretch>
        </p:blipFill>
        <p:spPr>
          <a:xfrm>
            <a:off x="792950" y="2312175"/>
            <a:ext cx="4420050" cy="346875"/>
          </a:xfrm>
          <a:prstGeom prst="rect">
            <a:avLst/>
          </a:prstGeom>
          <a:noFill/>
          <a:ln>
            <a:noFill/>
          </a:ln>
        </p:spPr>
      </p:pic>
      <p:pic>
        <p:nvPicPr>
          <p:cNvPr id="553" name="Google Shape;553;p79"/>
          <p:cNvPicPr preferRelativeResize="0"/>
          <p:nvPr/>
        </p:nvPicPr>
        <p:blipFill>
          <a:blip r:embed="rId5">
            <a:alphaModFix/>
          </a:blip>
          <a:stretch>
            <a:fillRect/>
          </a:stretch>
        </p:blipFill>
        <p:spPr>
          <a:xfrm>
            <a:off x="6041900" y="2228425"/>
            <a:ext cx="1678450" cy="686650"/>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7" name="Shape 557"/>
        <p:cNvGrpSpPr/>
        <p:nvPr/>
      </p:nvGrpSpPr>
      <p:grpSpPr>
        <a:xfrm>
          <a:off x="0" y="0"/>
          <a:ext cx="0" cy="0"/>
          <a:chOff x="0" y="0"/>
          <a:chExt cx="0" cy="0"/>
        </a:xfrm>
      </p:grpSpPr>
      <p:sp>
        <p:nvSpPr>
          <p:cNvPr id="558" name="Google Shape;558;p80"/>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Test de Hipótesis</a:t>
            </a:r>
            <a:endParaRPr/>
          </a:p>
        </p:txBody>
      </p:sp>
      <p:sp>
        <p:nvSpPr>
          <p:cNvPr id="559" name="Google Shape;559;p80"/>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2400"/>
              <a:t>Se quiere testear H</a:t>
            </a:r>
            <a:r>
              <a:rPr baseline="-25000" lang="es" sz="2400"/>
              <a:t>0</a:t>
            </a:r>
            <a:r>
              <a:rPr lang="es" sz="2400"/>
              <a:t> vs H</a:t>
            </a:r>
            <a:r>
              <a:rPr baseline="-25000" lang="es" sz="2400"/>
              <a:t>1</a:t>
            </a:r>
            <a:r>
              <a:rPr lang="es" sz="2400"/>
              <a:t> </a:t>
            </a:r>
            <a:endParaRPr sz="2400"/>
          </a:p>
          <a:p>
            <a:pPr indent="0" lvl="0" marL="0" rtl="0" algn="l">
              <a:spcBef>
                <a:spcPts val="1600"/>
              </a:spcBef>
              <a:spcAft>
                <a:spcPts val="0"/>
              </a:spcAft>
              <a:buNone/>
            </a:pPr>
            <a:r>
              <a:rPr lang="es" sz="2400"/>
              <a:t>H</a:t>
            </a:r>
            <a:r>
              <a:rPr baseline="-25000" lang="es" sz="2400"/>
              <a:t>0</a:t>
            </a:r>
            <a:r>
              <a:rPr lang="es" sz="2400"/>
              <a:t>: Hipótesis nula </a:t>
            </a:r>
            <a:r>
              <a:rPr lang="es" sz="2400">
                <a:solidFill>
                  <a:srgbClr val="999999"/>
                </a:solidFill>
              </a:rPr>
              <a:t>(se le da el beneficio de la duda)</a:t>
            </a:r>
            <a:endParaRPr sz="2400">
              <a:solidFill>
                <a:srgbClr val="999999"/>
              </a:solidFill>
            </a:endParaRPr>
          </a:p>
          <a:p>
            <a:pPr indent="0" lvl="0" marL="0" rtl="0" algn="l">
              <a:spcBef>
                <a:spcPts val="1600"/>
              </a:spcBef>
              <a:spcAft>
                <a:spcPts val="0"/>
              </a:spcAft>
              <a:buNone/>
            </a:pPr>
            <a:r>
              <a:rPr lang="es" sz="2400"/>
              <a:t>H</a:t>
            </a:r>
            <a:r>
              <a:rPr baseline="-25000" lang="es" sz="2400"/>
              <a:t>1</a:t>
            </a:r>
            <a:r>
              <a:rPr lang="es" sz="2400"/>
              <a:t>: Hipótesis alternativa</a:t>
            </a:r>
            <a:endParaRPr sz="2400"/>
          </a:p>
          <a:p>
            <a:pPr indent="0" lvl="0" marL="0" rtl="0" algn="l">
              <a:spcBef>
                <a:spcPts val="1600"/>
              </a:spcBef>
              <a:spcAft>
                <a:spcPts val="0"/>
              </a:spcAft>
              <a:buNone/>
            </a:pPr>
            <a:r>
              <a:t/>
            </a:r>
            <a:endParaRPr sz="2400"/>
          </a:p>
          <a:p>
            <a:pPr indent="0" lvl="0" marL="0" rtl="0" algn="l">
              <a:spcBef>
                <a:spcPts val="1600"/>
              </a:spcBef>
              <a:spcAft>
                <a:spcPts val="1600"/>
              </a:spcAft>
              <a:buNone/>
            </a:pPr>
            <a:r>
              <a:rPr lang="es" sz="2400"/>
              <a:t>p-valor: probabilidad de error al rechazar con los datos datos otorgados por la muestra.</a:t>
            </a:r>
            <a:endParaRPr sz="2400"/>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3" name="Shape 563"/>
        <p:cNvGrpSpPr/>
        <p:nvPr/>
      </p:nvGrpSpPr>
      <p:grpSpPr>
        <a:xfrm>
          <a:off x="0" y="0"/>
          <a:ext cx="0" cy="0"/>
          <a:chOff x="0" y="0"/>
          <a:chExt cx="0" cy="0"/>
        </a:xfrm>
      </p:grpSpPr>
      <p:sp>
        <p:nvSpPr>
          <p:cNvPr id="564" name="Google Shape;564;p81"/>
          <p:cNvSpPr txBox="1"/>
          <p:nvPr>
            <p:ph type="title"/>
          </p:nvPr>
        </p:nvSpPr>
        <p:spPr>
          <a:xfrm>
            <a:off x="490250" y="450150"/>
            <a:ext cx="75744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
              <a:t>¿más preguntas? </a:t>
            </a:r>
            <a:endParaRPr/>
          </a:p>
          <a:p>
            <a:pPr indent="0" lvl="0" marL="0" rtl="0" algn="r">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 name="Shape 111"/>
        <p:cNvGrpSpPr/>
        <p:nvPr/>
      </p:nvGrpSpPr>
      <p:grpSpPr>
        <a:xfrm>
          <a:off x="0" y="0"/>
          <a:ext cx="0" cy="0"/>
          <a:chOff x="0" y="0"/>
          <a:chExt cx="0" cy="0"/>
        </a:xfrm>
      </p:grpSpPr>
      <p:sp>
        <p:nvSpPr>
          <p:cNvPr id="112" name="Google Shape;112;p19"/>
          <p:cNvSpPr txBox="1"/>
          <p:nvPr>
            <p:ph type="title"/>
          </p:nvPr>
        </p:nvSpPr>
        <p:spPr>
          <a:xfrm>
            <a:off x="370000" y="663725"/>
            <a:ext cx="86931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Varias Variables</a:t>
            </a:r>
            <a:endParaRPr/>
          </a:p>
        </p:txBody>
      </p:sp>
      <p:sp>
        <p:nvSpPr>
          <p:cNvPr id="113" name="Google Shape;113;p19"/>
          <p:cNvSpPr txBox="1"/>
          <p:nvPr/>
        </p:nvSpPr>
        <p:spPr>
          <a:xfrm>
            <a:off x="467725" y="1480025"/>
            <a:ext cx="8494200" cy="192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2000">
                <a:solidFill>
                  <a:srgbClr val="1B786E"/>
                </a:solidFill>
                <a:latin typeface="Open Sans"/>
                <a:ea typeface="Open Sans"/>
                <a:cs typeface="Open Sans"/>
                <a:sym typeface="Open Sans"/>
              </a:rPr>
              <a:t>X</a:t>
            </a:r>
            <a:r>
              <a:rPr lang="es" sz="1800">
                <a:latin typeface="Open Sans"/>
                <a:ea typeface="Open Sans"/>
                <a:cs typeface="Open Sans"/>
                <a:sym typeface="Open Sans"/>
              </a:rPr>
              <a:t>:</a:t>
            </a:r>
            <a:r>
              <a:rPr b="1" lang="es" sz="1800">
                <a:solidFill>
                  <a:srgbClr val="1B786E"/>
                </a:solidFill>
                <a:latin typeface="Open Sans"/>
                <a:ea typeface="Open Sans"/>
                <a:cs typeface="Open Sans"/>
                <a:sym typeface="Open Sans"/>
              </a:rPr>
              <a:t> </a:t>
            </a:r>
            <a:r>
              <a:rPr lang="es" sz="1800">
                <a:latin typeface="Open Sans"/>
                <a:ea typeface="Open Sans"/>
                <a:cs typeface="Open Sans"/>
                <a:sym typeface="Open Sans"/>
              </a:rPr>
              <a:t>Ω⇾R</a:t>
            </a:r>
            <a:r>
              <a:rPr b="1" lang="es" sz="2000">
                <a:solidFill>
                  <a:srgbClr val="1B786E"/>
                </a:solidFill>
                <a:latin typeface="Open Sans"/>
                <a:ea typeface="Open Sans"/>
                <a:cs typeface="Open Sans"/>
                <a:sym typeface="Open Sans"/>
              </a:rPr>
              <a:t> e Y</a:t>
            </a:r>
            <a:r>
              <a:rPr lang="es" sz="1800">
                <a:latin typeface="Open Sans"/>
                <a:ea typeface="Open Sans"/>
                <a:cs typeface="Open Sans"/>
                <a:sym typeface="Open Sans"/>
              </a:rPr>
              <a:t>: Ω⇾R</a:t>
            </a:r>
            <a:r>
              <a:rPr b="1" lang="es" sz="1800">
                <a:solidFill>
                  <a:srgbClr val="1B786E"/>
                </a:solidFill>
                <a:latin typeface="Open Sans"/>
                <a:ea typeface="Open Sans"/>
                <a:cs typeface="Open Sans"/>
                <a:sym typeface="Open Sans"/>
              </a:rPr>
              <a:t> </a:t>
            </a:r>
            <a:r>
              <a:rPr b="1" lang="es" sz="2000">
                <a:solidFill>
                  <a:srgbClr val="1B786E"/>
                </a:solidFill>
                <a:latin typeface="Open Sans"/>
                <a:ea typeface="Open Sans"/>
                <a:cs typeface="Open Sans"/>
                <a:sym typeface="Open Sans"/>
              </a:rPr>
              <a:t> variables aleatorias</a:t>
            </a:r>
            <a:r>
              <a:rPr lang="es" sz="2000">
                <a:latin typeface="Open Sans"/>
                <a:ea typeface="Open Sans"/>
                <a:cs typeface="Open Sans"/>
                <a:sym typeface="Open Sans"/>
              </a:rPr>
              <a:t> con función de densidad o probabilidad conjunta </a:t>
            </a:r>
            <a:r>
              <a:rPr b="1" i="1" lang="es" sz="2000">
                <a:solidFill>
                  <a:srgbClr val="1B786E"/>
                </a:solidFill>
                <a:latin typeface="Open Sans"/>
                <a:ea typeface="Open Sans"/>
                <a:cs typeface="Open Sans"/>
                <a:sym typeface="Open Sans"/>
              </a:rPr>
              <a:t>f(x,y)</a:t>
            </a:r>
            <a:r>
              <a:rPr lang="es" sz="2000">
                <a:latin typeface="Open Sans"/>
                <a:ea typeface="Open Sans"/>
                <a:cs typeface="Open Sans"/>
                <a:sym typeface="Open Sans"/>
              </a:rPr>
              <a:t>. </a:t>
            </a:r>
            <a:endParaRPr sz="2000">
              <a:latin typeface="Open Sans"/>
              <a:ea typeface="Open Sans"/>
              <a:cs typeface="Open Sans"/>
              <a:sym typeface="Open Sans"/>
            </a:endParaRPr>
          </a:p>
          <a:p>
            <a:pPr indent="0" lvl="0" marL="0" rtl="0" algn="l">
              <a:spcBef>
                <a:spcPts val="0"/>
              </a:spcBef>
              <a:spcAft>
                <a:spcPts val="0"/>
              </a:spcAft>
              <a:buNone/>
            </a:pPr>
            <a:r>
              <a:rPr lang="es" sz="2000">
                <a:latin typeface="Open Sans"/>
                <a:ea typeface="Open Sans"/>
                <a:cs typeface="Open Sans"/>
                <a:sym typeface="Open Sans"/>
              </a:rPr>
              <a:t>Se definen las </a:t>
            </a:r>
            <a:r>
              <a:rPr b="1" lang="es" sz="2000">
                <a:solidFill>
                  <a:srgbClr val="1B786E"/>
                </a:solidFill>
                <a:latin typeface="Open Sans"/>
                <a:ea typeface="Open Sans"/>
                <a:cs typeface="Open Sans"/>
                <a:sym typeface="Open Sans"/>
              </a:rPr>
              <a:t>densidades condicionales como</a:t>
            </a:r>
            <a:r>
              <a:rPr lang="es" sz="2000">
                <a:latin typeface="Open Sans"/>
                <a:ea typeface="Open Sans"/>
                <a:cs typeface="Open Sans"/>
                <a:sym typeface="Open Sans"/>
              </a:rPr>
              <a:t>:</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rPr lang="es" sz="2000">
                <a:latin typeface="Open Sans"/>
                <a:ea typeface="Open Sans"/>
                <a:cs typeface="Open Sans"/>
                <a:sym typeface="Open Sans"/>
              </a:rPr>
              <a:t>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rPr lang="es" sz="2000">
                <a:latin typeface="Open Sans"/>
                <a:ea typeface="Open Sans"/>
                <a:cs typeface="Open Sans"/>
                <a:sym typeface="Open Sans"/>
              </a:rPr>
              <a:t>						</a:t>
            </a:r>
            <a:endParaRPr>
              <a:solidFill>
                <a:srgbClr val="1B786E"/>
              </a:solidFill>
              <a:latin typeface="Open Sans"/>
              <a:ea typeface="Open Sans"/>
              <a:cs typeface="Open Sans"/>
              <a:sym typeface="Open Sans"/>
            </a:endParaRPr>
          </a:p>
        </p:txBody>
      </p:sp>
      <p:pic>
        <p:nvPicPr>
          <p:cNvPr id="114" name="Google Shape;114;p19"/>
          <p:cNvPicPr preferRelativeResize="0"/>
          <p:nvPr/>
        </p:nvPicPr>
        <p:blipFill>
          <a:blip r:embed="rId3">
            <a:alphaModFix/>
          </a:blip>
          <a:stretch>
            <a:fillRect/>
          </a:stretch>
        </p:blipFill>
        <p:spPr>
          <a:xfrm>
            <a:off x="1481500" y="2879900"/>
            <a:ext cx="3820650" cy="687175"/>
          </a:xfrm>
          <a:prstGeom prst="rect">
            <a:avLst/>
          </a:prstGeom>
          <a:noFill/>
          <a:ln>
            <a:noFill/>
          </a:ln>
        </p:spPr>
      </p:pic>
      <p:pic>
        <p:nvPicPr>
          <p:cNvPr id="115" name="Google Shape;115;p19"/>
          <p:cNvPicPr preferRelativeResize="0"/>
          <p:nvPr/>
        </p:nvPicPr>
        <p:blipFill>
          <a:blip r:embed="rId4">
            <a:alphaModFix/>
          </a:blip>
          <a:stretch>
            <a:fillRect/>
          </a:stretch>
        </p:blipFill>
        <p:spPr>
          <a:xfrm>
            <a:off x="1468100" y="4013700"/>
            <a:ext cx="3820650" cy="6871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9" name="Shape 119"/>
        <p:cNvGrpSpPr/>
        <p:nvPr/>
      </p:nvGrpSpPr>
      <p:grpSpPr>
        <a:xfrm>
          <a:off x="0" y="0"/>
          <a:ext cx="0" cy="0"/>
          <a:chOff x="0" y="0"/>
          <a:chExt cx="0" cy="0"/>
        </a:xfrm>
      </p:grpSpPr>
      <p:sp>
        <p:nvSpPr>
          <p:cNvPr id="120" name="Google Shape;120;p20"/>
          <p:cNvSpPr txBox="1"/>
          <p:nvPr>
            <p:ph type="title"/>
          </p:nvPr>
        </p:nvSpPr>
        <p:spPr>
          <a:xfrm>
            <a:off x="311700" y="316800"/>
            <a:ext cx="8250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Ej: </a:t>
            </a:r>
            <a:r>
              <a:rPr lang="es"/>
              <a:t>Distribución condicional </a:t>
            </a:r>
            <a:r>
              <a:rPr lang="es"/>
              <a:t>Normal bivariada</a:t>
            </a:r>
            <a:endParaRPr/>
          </a:p>
        </p:txBody>
      </p:sp>
      <p:pic>
        <p:nvPicPr>
          <p:cNvPr id="121" name="Google Shape;121;p20"/>
          <p:cNvPicPr preferRelativeResize="0"/>
          <p:nvPr/>
        </p:nvPicPr>
        <p:blipFill>
          <a:blip r:embed="rId3">
            <a:alphaModFix/>
          </a:blip>
          <a:stretch>
            <a:fillRect/>
          </a:stretch>
        </p:blipFill>
        <p:spPr>
          <a:xfrm>
            <a:off x="533400" y="1072500"/>
            <a:ext cx="7193626" cy="37838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5" name="Shape 125"/>
        <p:cNvGrpSpPr/>
        <p:nvPr/>
      </p:nvGrpSpPr>
      <p:grpSpPr>
        <a:xfrm>
          <a:off x="0" y="0"/>
          <a:ext cx="0" cy="0"/>
          <a:chOff x="0" y="0"/>
          <a:chExt cx="0" cy="0"/>
        </a:xfrm>
      </p:grpSpPr>
      <p:sp>
        <p:nvSpPr>
          <p:cNvPr id="126" name="Google Shape;126;p21"/>
          <p:cNvSpPr txBox="1"/>
          <p:nvPr>
            <p:ph type="title"/>
          </p:nvPr>
        </p:nvSpPr>
        <p:spPr>
          <a:xfrm>
            <a:off x="370000" y="663725"/>
            <a:ext cx="86931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Varias Variables: propiedades</a:t>
            </a:r>
            <a:endParaRPr/>
          </a:p>
        </p:txBody>
      </p:sp>
      <p:sp>
        <p:nvSpPr>
          <p:cNvPr id="127" name="Google Shape;127;p21"/>
          <p:cNvSpPr txBox="1"/>
          <p:nvPr/>
        </p:nvSpPr>
        <p:spPr>
          <a:xfrm>
            <a:off x="467725" y="1480025"/>
            <a:ext cx="8494200" cy="192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2000">
                <a:solidFill>
                  <a:srgbClr val="1B786E"/>
                </a:solidFill>
                <a:latin typeface="Open Sans"/>
                <a:ea typeface="Open Sans"/>
                <a:cs typeface="Open Sans"/>
                <a:sym typeface="Open Sans"/>
              </a:rPr>
              <a:t>X</a:t>
            </a:r>
            <a:r>
              <a:rPr lang="es" sz="1800">
                <a:latin typeface="Open Sans"/>
                <a:ea typeface="Open Sans"/>
                <a:cs typeface="Open Sans"/>
                <a:sym typeface="Open Sans"/>
              </a:rPr>
              <a:t>:</a:t>
            </a:r>
            <a:r>
              <a:rPr b="1" lang="es" sz="1800">
                <a:solidFill>
                  <a:srgbClr val="1B786E"/>
                </a:solidFill>
                <a:latin typeface="Open Sans"/>
                <a:ea typeface="Open Sans"/>
                <a:cs typeface="Open Sans"/>
                <a:sym typeface="Open Sans"/>
              </a:rPr>
              <a:t> </a:t>
            </a:r>
            <a:r>
              <a:rPr lang="es" sz="1800">
                <a:latin typeface="Open Sans"/>
                <a:ea typeface="Open Sans"/>
                <a:cs typeface="Open Sans"/>
                <a:sym typeface="Open Sans"/>
              </a:rPr>
              <a:t>Ω⇾R</a:t>
            </a:r>
            <a:r>
              <a:rPr b="1" lang="es" sz="2000">
                <a:solidFill>
                  <a:srgbClr val="1B786E"/>
                </a:solidFill>
                <a:latin typeface="Open Sans"/>
                <a:ea typeface="Open Sans"/>
                <a:cs typeface="Open Sans"/>
                <a:sym typeface="Open Sans"/>
              </a:rPr>
              <a:t> e Y</a:t>
            </a:r>
            <a:r>
              <a:rPr lang="es" sz="1800">
                <a:latin typeface="Open Sans"/>
                <a:ea typeface="Open Sans"/>
                <a:cs typeface="Open Sans"/>
                <a:sym typeface="Open Sans"/>
              </a:rPr>
              <a:t>: Ω⇾R</a:t>
            </a:r>
            <a:r>
              <a:rPr b="1" lang="es" sz="1800">
                <a:solidFill>
                  <a:srgbClr val="1B786E"/>
                </a:solidFill>
                <a:latin typeface="Open Sans"/>
                <a:ea typeface="Open Sans"/>
                <a:cs typeface="Open Sans"/>
                <a:sym typeface="Open Sans"/>
              </a:rPr>
              <a:t> </a:t>
            </a:r>
            <a:r>
              <a:rPr b="1" lang="es" sz="2000">
                <a:solidFill>
                  <a:srgbClr val="1B786E"/>
                </a:solidFill>
                <a:latin typeface="Open Sans"/>
                <a:ea typeface="Open Sans"/>
                <a:cs typeface="Open Sans"/>
                <a:sym typeface="Open Sans"/>
              </a:rPr>
              <a:t> variables aleatorias</a:t>
            </a:r>
            <a:r>
              <a:rPr lang="es" sz="2000">
                <a:latin typeface="Open Sans"/>
                <a:ea typeface="Open Sans"/>
                <a:cs typeface="Open Sans"/>
                <a:sym typeface="Open Sans"/>
              </a:rPr>
              <a:t>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rPr lang="es" sz="1800">
                <a:solidFill>
                  <a:srgbClr val="666666"/>
                </a:solidFill>
                <a:latin typeface="Open Sans"/>
                <a:ea typeface="Open Sans"/>
                <a:cs typeface="Open Sans"/>
                <a:sym typeface="Open Sans"/>
              </a:rPr>
              <a:t>Se pueden combinar v.a. numéricas.</a:t>
            </a:r>
            <a:endParaRPr sz="1800">
              <a:solidFill>
                <a:srgbClr val="666666"/>
              </a:solidFill>
              <a:latin typeface="Open Sans"/>
              <a:ea typeface="Open Sans"/>
              <a:cs typeface="Open Sans"/>
              <a:sym typeface="Open Sans"/>
            </a:endParaRPr>
          </a:p>
          <a:p>
            <a:pPr indent="0" lvl="0" marL="0" rtl="0" algn="l">
              <a:spcBef>
                <a:spcPts val="0"/>
              </a:spcBef>
              <a:spcAft>
                <a:spcPts val="0"/>
              </a:spcAft>
              <a:buNone/>
            </a:pPr>
            <a:r>
              <a:rPr lang="es" sz="1800">
                <a:solidFill>
                  <a:srgbClr val="666666"/>
                </a:solidFill>
                <a:latin typeface="Open Sans"/>
                <a:ea typeface="Open Sans"/>
                <a:cs typeface="Open Sans"/>
                <a:sym typeface="Open Sans"/>
              </a:rPr>
              <a:t>Por ejemplo, se puede definir la v.a. suma:</a:t>
            </a:r>
            <a:endParaRPr sz="1800">
              <a:solidFill>
                <a:srgbClr val="666666"/>
              </a:solidFill>
              <a:latin typeface="Open Sans"/>
              <a:ea typeface="Open Sans"/>
              <a:cs typeface="Open Sans"/>
              <a:sym typeface="Open Sans"/>
            </a:endParaRPr>
          </a:p>
          <a:p>
            <a:pPr indent="0" lvl="0" marL="0" rtl="0" algn="l">
              <a:spcBef>
                <a:spcPts val="0"/>
              </a:spcBef>
              <a:spcAft>
                <a:spcPts val="0"/>
              </a:spcAft>
              <a:buNone/>
            </a:pPr>
            <a:r>
              <a:rPr lang="es" sz="2000">
                <a:latin typeface="Open Sans"/>
                <a:ea typeface="Open Sans"/>
                <a:cs typeface="Open Sans"/>
                <a:sym typeface="Open Sans"/>
              </a:rPr>
              <a:t> X+Y: </a:t>
            </a:r>
            <a:r>
              <a:rPr lang="es" sz="1800">
                <a:solidFill>
                  <a:schemeClr val="dk1"/>
                </a:solidFill>
                <a:latin typeface="Open Sans"/>
                <a:ea typeface="Open Sans"/>
                <a:cs typeface="Open Sans"/>
                <a:sym typeface="Open Sans"/>
              </a:rPr>
              <a:t>Ω⇾R </a:t>
            </a:r>
            <a:r>
              <a:rPr lang="es" sz="2000">
                <a:latin typeface="Open Sans"/>
                <a:ea typeface="Open Sans"/>
                <a:cs typeface="Open Sans"/>
                <a:sym typeface="Open Sans"/>
              </a:rPr>
              <a:t>es una nueva v.a.  (X+Y)(ω)=</a:t>
            </a:r>
            <a:r>
              <a:rPr lang="es" sz="2000">
                <a:solidFill>
                  <a:schemeClr val="dk1"/>
                </a:solidFill>
                <a:latin typeface="Open Sans"/>
                <a:ea typeface="Open Sans"/>
                <a:cs typeface="Open Sans"/>
                <a:sym typeface="Open Sans"/>
              </a:rPr>
              <a:t>X(ω)+Y(ω) p/c/ ω∊</a:t>
            </a:r>
            <a:r>
              <a:rPr lang="es" sz="1800">
                <a:solidFill>
                  <a:schemeClr val="dk1"/>
                </a:solidFill>
                <a:latin typeface="Open Sans"/>
                <a:ea typeface="Open Sans"/>
                <a:cs typeface="Open Sans"/>
                <a:sym typeface="Open Sans"/>
              </a:rPr>
              <a:t>Ω. </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rPr lang="es" sz="1800">
                <a:solidFill>
                  <a:srgbClr val="666666"/>
                </a:solidFill>
                <a:latin typeface="Open Sans"/>
                <a:ea typeface="Open Sans"/>
                <a:cs typeface="Open Sans"/>
                <a:sym typeface="Open Sans"/>
              </a:rPr>
              <a:t>Y así con cualquier combinación de dos o más variables. </a:t>
            </a:r>
            <a:endParaRPr sz="1800">
              <a:solidFill>
                <a:srgbClr val="666666"/>
              </a:solidFill>
              <a:latin typeface="Open Sans"/>
              <a:ea typeface="Open Sans"/>
              <a:cs typeface="Open Sans"/>
              <a:sym typeface="Open Sans"/>
            </a:endParaRPr>
          </a:p>
          <a:p>
            <a:pPr indent="0" lvl="0" marL="0" rtl="0" algn="l">
              <a:spcBef>
                <a:spcPts val="0"/>
              </a:spcBef>
              <a:spcAft>
                <a:spcPts val="0"/>
              </a:spcAft>
              <a:buNone/>
            </a:pPr>
            <a:r>
              <a:rPr lang="es" sz="1800">
                <a:solidFill>
                  <a:schemeClr val="dk1"/>
                </a:solidFill>
                <a:latin typeface="Open Sans"/>
                <a:ea typeface="Open Sans"/>
                <a:cs typeface="Open Sans"/>
                <a:sym typeface="Open Sans"/>
              </a:rPr>
              <a:t>se cumple que: </a:t>
            </a:r>
            <a:endParaRPr sz="1800">
              <a:solidFill>
                <a:schemeClr val="dk1"/>
              </a:solidFill>
              <a:latin typeface="Open Sans"/>
              <a:ea typeface="Open Sans"/>
              <a:cs typeface="Open Sans"/>
              <a:sym typeface="Open Sans"/>
            </a:endParaRPr>
          </a:p>
          <a:p>
            <a:pPr indent="0" lvl="0" marL="457200" rtl="0" algn="just">
              <a:spcBef>
                <a:spcPts val="0"/>
              </a:spcBef>
              <a:spcAft>
                <a:spcPts val="0"/>
              </a:spcAft>
              <a:buNone/>
            </a:pPr>
            <a:r>
              <a:t/>
            </a:r>
            <a:endParaRPr sz="1800">
              <a:solidFill>
                <a:schemeClr val="dk1"/>
              </a:solidFill>
              <a:latin typeface="Open Sans"/>
              <a:ea typeface="Open Sans"/>
              <a:cs typeface="Open Sans"/>
              <a:sym typeface="Open Sans"/>
            </a:endParaRPr>
          </a:p>
          <a:p>
            <a:pPr indent="-342900" lvl="0" marL="457200" rtl="0" algn="just">
              <a:spcBef>
                <a:spcPts val="0"/>
              </a:spcBef>
              <a:spcAft>
                <a:spcPts val="0"/>
              </a:spcAft>
              <a:buClr>
                <a:schemeClr val="dk1"/>
              </a:buClr>
              <a:buSzPts val="1800"/>
              <a:buFont typeface="Open Sans"/>
              <a:buChar char="●"/>
            </a:pPr>
            <a:r>
              <a:rPr lang="es" sz="1800">
                <a:solidFill>
                  <a:schemeClr val="dk1"/>
                </a:solidFill>
                <a:latin typeface="Open Sans"/>
                <a:ea typeface="Open Sans"/>
                <a:cs typeface="Open Sans"/>
                <a:sym typeface="Open Sans"/>
              </a:rPr>
              <a:t>E(X+Y)=E(X)+E(Y), </a:t>
            </a:r>
            <a:endParaRPr sz="1800">
              <a:solidFill>
                <a:schemeClr val="dk1"/>
              </a:solidFill>
              <a:latin typeface="Open Sans"/>
              <a:ea typeface="Open Sans"/>
              <a:cs typeface="Open Sans"/>
              <a:sym typeface="Open Sans"/>
            </a:endParaRPr>
          </a:p>
          <a:p>
            <a:pPr indent="0" lvl="0" marL="457200" rtl="0" algn="just">
              <a:spcBef>
                <a:spcPts val="0"/>
              </a:spcBef>
              <a:spcAft>
                <a:spcPts val="0"/>
              </a:spcAft>
              <a:buNone/>
            </a:pPr>
            <a:r>
              <a:t/>
            </a:r>
            <a:endParaRPr sz="1800">
              <a:solidFill>
                <a:schemeClr val="dk1"/>
              </a:solidFill>
              <a:latin typeface="Open Sans"/>
              <a:ea typeface="Open Sans"/>
              <a:cs typeface="Open Sans"/>
              <a:sym typeface="Open Sans"/>
            </a:endParaRPr>
          </a:p>
          <a:p>
            <a:pPr indent="-342900" lvl="0" marL="457200" rtl="0" algn="just">
              <a:spcBef>
                <a:spcPts val="0"/>
              </a:spcBef>
              <a:spcAft>
                <a:spcPts val="0"/>
              </a:spcAft>
              <a:buClr>
                <a:schemeClr val="dk1"/>
              </a:buClr>
              <a:buSzPts val="1800"/>
              <a:buFont typeface="Open Sans"/>
              <a:buChar char="●"/>
            </a:pPr>
            <a:r>
              <a:rPr lang="es" sz="1800">
                <a:solidFill>
                  <a:schemeClr val="dk1"/>
                </a:solidFill>
                <a:latin typeface="Open Sans"/>
                <a:ea typeface="Open Sans"/>
                <a:cs typeface="Open Sans"/>
                <a:sym typeface="Open Sans"/>
              </a:rPr>
              <a:t>Var(X+Y)=Var(X)+Vay(Y)-Cov(X,Y)</a:t>
            </a:r>
            <a:r>
              <a:rPr lang="es" sz="1800">
                <a:latin typeface="Open Sans"/>
                <a:ea typeface="Open Sans"/>
                <a:cs typeface="Open Sans"/>
                <a:sym typeface="Open Sans"/>
              </a:rPr>
              <a:t>.  </a:t>
            </a:r>
            <a:endParaRPr sz="1800">
              <a:latin typeface="Open Sans"/>
              <a:ea typeface="Open Sans"/>
              <a:cs typeface="Open Sans"/>
              <a:sym typeface="Open Sans"/>
            </a:endParaRPr>
          </a:p>
          <a:p>
            <a:pPr indent="0" lvl="0" marL="0" rtl="0" algn="r">
              <a:spcBef>
                <a:spcPts val="0"/>
              </a:spcBef>
              <a:spcAft>
                <a:spcPts val="0"/>
              </a:spcAft>
              <a:buNone/>
            </a:pPr>
            <a:r>
              <a:t/>
            </a:r>
            <a:endParaRPr>
              <a:solidFill>
                <a:srgbClr val="1B786E"/>
              </a:solidFill>
              <a:latin typeface="Open Sans"/>
              <a:ea typeface="Open Sans"/>
              <a:cs typeface="Open Sans"/>
              <a:sym typeface="Open Sans"/>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Luxe">
  <a:themeElements>
    <a:clrScheme name="Luxe">
      <a:dk1>
        <a:srgbClr val="000000"/>
      </a:dk1>
      <a:lt1>
        <a:srgbClr val="FFFFFF"/>
      </a:lt1>
      <a:dk2>
        <a:srgbClr val="B7B7B7"/>
      </a:dk2>
      <a:lt2>
        <a:srgbClr val="CCA677"/>
      </a:lt2>
      <a:accent1>
        <a:srgbClr val="5D4037"/>
      </a:accent1>
      <a:accent2>
        <a:srgbClr val="455A64"/>
      </a:accent2>
      <a:accent3>
        <a:srgbClr val="607D8B"/>
      </a:accent3>
      <a:accent4>
        <a:srgbClr val="78909C"/>
      </a:accent4>
      <a:accent5>
        <a:srgbClr val="57BB8A"/>
      </a:accent5>
      <a:accent6>
        <a:srgbClr val="DCE755"/>
      </a:accent6>
      <a:hlink>
        <a:srgbClr val="57BB8A"/>
      </a:hlink>
      <a:folHlink>
        <a:srgbClr val="57BB8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